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omments/comment1.xml" ContentType="application/vnd.openxmlformats-officedocument.presentationml.comments+xml"/>
  <Override PartName="/ppt/notesSlides/notesSlide1.xml" ContentType="application/vnd.openxmlformats-officedocument.presentationml.notesSlide+xml"/>
  <Override PartName="/ppt/notesSlides/notesSlide2.xml" ContentType="application/vnd.openxmlformats-officedocument.presentationml.notesSlide+xml"/>
  <Override PartName="/ppt/comments/comment2.xml" ContentType="application/vnd.openxmlformats-officedocument.presentationml.comments+xml"/>
  <Override PartName="/ppt/notesSlides/notesSlide3.xml" ContentType="application/vnd.openxmlformats-officedocument.presentationml.notesSlide+xml"/>
  <Override PartName="/ppt/comments/comment3.xml" ContentType="application/vnd.openxmlformats-officedocument.presentationml.comments+xml"/>
  <Override PartName="/ppt/notesSlides/notesSlide4.xml" ContentType="application/vnd.openxmlformats-officedocument.presentationml.notesSlide+xml"/>
  <Override PartName="/ppt/comments/comment4.xml" ContentType="application/vnd.openxmlformats-officedocument.presentationml.comments+xml"/>
  <Override PartName="/ppt/notesSlides/notesSlide5.xml" ContentType="application/vnd.openxmlformats-officedocument.presentationml.notesSlide+xml"/>
  <Override PartName="/ppt/comments/comment5.xml" ContentType="application/vnd.openxmlformats-officedocument.presentationml.comments+xml"/>
  <Override PartName="/ppt/notesSlides/notesSlide6.xml" ContentType="application/vnd.openxmlformats-officedocument.presentationml.notesSlide+xml"/>
  <Override PartName="/ppt/comments/comment6.xml" ContentType="application/vnd.openxmlformats-officedocument.presentationml.comments+xml"/>
  <Override PartName="/ppt/comments/comment7.xml" ContentType="application/vnd.openxmlformats-officedocument.presentationml.comment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omments/comment8.xml" ContentType="application/vnd.openxmlformats-officedocument.presentationml.comments+xml"/>
  <Override PartName="/ppt/notesSlides/notesSlide16.xml" ContentType="application/vnd.openxmlformats-officedocument.presentationml.notesSlide+xml"/>
  <Override PartName="/ppt/comments/comment9.xml" ContentType="application/vnd.openxmlformats-officedocument.presentationml.comments+xml"/>
  <Override PartName="/ppt/notesSlides/notesSlide17.xml" ContentType="application/vnd.openxmlformats-officedocument.presentationml.notesSlide+xml"/>
  <Override PartName="/ppt/comments/comment10.xml" ContentType="application/vnd.openxmlformats-officedocument.presentationml.comments+xml"/>
  <Override PartName="/ppt/notesSlides/notesSlide18.xml" ContentType="application/vnd.openxmlformats-officedocument.presentationml.notesSlide+xml"/>
  <Override PartName="/ppt/comments/comment11.xml" ContentType="application/vnd.openxmlformats-officedocument.presentationml.comment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omments/comment12.xml" ContentType="application/vnd.openxmlformats-officedocument.presentationml.comment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comments/comment13.xml" ContentType="application/vnd.openxmlformats-officedocument.presentationml.comments+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comments/comment14.xml" ContentType="application/vnd.openxmlformats-officedocument.presentationml.comments+xml"/>
  <Override PartName="/ppt/notesSlides/notesSlide63.xml" ContentType="application/vnd.openxmlformats-officedocument.presentationml.notesSlide+xml"/>
  <Override PartName="/ppt/comments/comment15.xml" ContentType="application/vnd.openxmlformats-officedocument.presentationml.comments+xml"/>
  <Override PartName="/ppt/comments/comment16.xml" ContentType="application/vnd.openxmlformats-officedocument.presentationml.comments+xml"/>
  <Override PartName="/ppt/comments/comment17.xml" ContentType="application/vnd.openxmlformats-officedocument.presentationml.comments+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comments/comment18.xml" ContentType="application/vnd.openxmlformats-officedocument.presentationml.comments+xml"/>
  <Override PartName="/ppt/comments/comment19.xml" ContentType="application/vnd.openxmlformats-officedocument.presentationml.comments+xml"/>
  <Override PartName="/ppt/notesSlides/notesSlide66.xml" ContentType="application/vnd.openxmlformats-officedocument.presentationml.notesSlide+xml"/>
  <Override PartName="/ppt/comments/comment20.xml" ContentType="application/vnd.openxmlformats-officedocument.presentationml.comments+xml"/>
  <Override PartName="/ppt/notesSlides/notesSlide6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01"/>
  </p:notesMasterIdLst>
  <p:sldIdLst>
    <p:sldId id="258" r:id="rId5"/>
    <p:sldId id="295" r:id="rId6"/>
    <p:sldId id="298" r:id="rId7"/>
    <p:sldId id="274" r:id="rId8"/>
    <p:sldId id="297" r:id="rId9"/>
    <p:sldId id="257" r:id="rId10"/>
    <p:sldId id="296" r:id="rId11"/>
    <p:sldId id="260" r:id="rId12"/>
    <p:sldId id="280" r:id="rId13"/>
    <p:sldId id="259" r:id="rId14"/>
    <p:sldId id="277" r:id="rId15"/>
    <p:sldId id="275" r:id="rId16"/>
    <p:sldId id="261" r:id="rId17"/>
    <p:sldId id="282" r:id="rId18"/>
    <p:sldId id="314" r:id="rId19"/>
    <p:sldId id="305" r:id="rId20"/>
    <p:sldId id="306" r:id="rId21"/>
    <p:sldId id="307" r:id="rId22"/>
    <p:sldId id="308" r:id="rId23"/>
    <p:sldId id="311" r:id="rId24"/>
    <p:sldId id="312" r:id="rId25"/>
    <p:sldId id="313" r:id="rId26"/>
    <p:sldId id="262" r:id="rId27"/>
    <p:sldId id="283" r:id="rId28"/>
    <p:sldId id="263" r:id="rId29"/>
    <p:sldId id="278" r:id="rId30"/>
    <p:sldId id="264" r:id="rId31"/>
    <p:sldId id="284" r:id="rId32"/>
    <p:sldId id="265" r:id="rId33"/>
    <p:sldId id="285" r:id="rId34"/>
    <p:sldId id="315" r:id="rId35"/>
    <p:sldId id="323" r:id="rId36"/>
    <p:sldId id="316" r:id="rId37"/>
    <p:sldId id="266" r:id="rId38"/>
    <p:sldId id="317" r:id="rId39"/>
    <p:sldId id="287" r:id="rId40"/>
    <p:sldId id="351" r:id="rId41"/>
    <p:sldId id="352" r:id="rId42"/>
    <p:sldId id="353" r:id="rId43"/>
    <p:sldId id="354" r:id="rId44"/>
    <p:sldId id="355" r:id="rId45"/>
    <p:sldId id="356" r:id="rId46"/>
    <p:sldId id="357" r:id="rId47"/>
    <p:sldId id="358" r:id="rId48"/>
    <p:sldId id="361" r:id="rId49"/>
    <p:sldId id="362" r:id="rId50"/>
    <p:sldId id="363" r:id="rId51"/>
    <p:sldId id="364" r:id="rId52"/>
    <p:sldId id="359" r:id="rId53"/>
    <p:sldId id="365" r:id="rId54"/>
    <p:sldId id="360" r:id="rId55"/>
    <p:sldId id="344" r:id="rId56"/>
    <p:sldId id="337" r:id="rId57"/>
    <p:sldId id="333" r:id="rId58"/>
    <p:sldId id="332" r:id="rId59"/>
    <p:sldId id="335" r:id="rId60"/>
    <p:sldId id="346" r:id="rId61"/>
    <p:sldId id="345" r:id="rId62"/>
    <p:sldId id="340" r:id="rId63"/>
    <p:sldId id="339" r:id="rId64"/>
    <p:sldId id="347" r:id="rId65"/>
    <p:sldId id="338" r:id="rId66"/>
    <p:sldId id="330" r:id="rId67"/>
    <p:sldId id="343" r:id="rId68"/>
    <p:sldId id="367" r:id="rId69"/>
    <p:sldId id="350" r:id="rId70"/>
    <p:sldId id="368" r:id="rId71"/>
    <p:sldId id="369" r:id="rId72"/>
    <p:sldId id="341" r:id="rId73"/>
    <p:sldId id="370" r:id="rId74"/>
    <p:sldId id="372" r:id="rId75"/>
    <p:sldId id="371" r:id="rId76"/>
    <p:sldId id="300" r:id="rId77"/>
    <p:sldId id="304" r:id="rId78"/>
    <p:sldId id="321" r:id="rId79"/>
    <p:sldId id="322" r:id="rId80"/>
    <p:sldId id="301" r:id="rId81"/>
    <p:sldId id="302" r:id="rId82"/>
    <p:sldId id="303" r:id="rId83"/>
    <p:sldId id="318" r:id="rId84"/>
    <p:sldId id="320" r:id="rId85"/>
    <p:sldId id="267" r:id="rId86"/>
    <p:sldId id="289" r:id="rId87"/>
    <p:sldId id="319" r:id="rId88"/>
    <p:sldId id="268" r:id="rId89"/>
    <p:sldId id="290" r:id="rId90"/>
    <p:sldId id="269" r:id="rId91"/>
    <p:sldId id="276" r:id="rId92"/>
    <p:sldId id="270" r:id="rId93"/>
    <p:sldId id="291" r:id="rId94"/>
    <p:sldId id="366" r:id="rId95"/>
    <p:sldId id="271" r:id="rId96"/>
    <p:sldId id="272" r:id="rId97"/>
    <p:sldId id="293" r:id="rId98"/>
    <p:sldId id="273" r:id="rId99"/>
    <p:sldId id="294" r:id="rId10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Bream, Timothy" initials="BT" lastIdx="25"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00" autoAdjust="0"/>
    <p:restoredTop sz="75576" autoAdjust="0"/>
  </p:normalViewPr>
  <p:slideViewPr>
    <p:cSldViewPr>
      <p:cViewPr varScale="1">
        <p:scale>
          <a:sx n="60" d="100"/>
          <a:sy n="60" d="100"/>
        </p:scale>
        <p:origin x="-2172" y="-90"/>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slide" Target="slides/slide75.xml"/><Relationship Id="rId87" Type="http://schemas.openxmlformats.org/officeDocument/2006/relationships/slide" Target="slides/slide83.xml"/><Relationship Id="rId102" Type="http://schemas.openxmlformats.org/officeDocument/2006/relationships/commentAuthors" Target="commentAuthors.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slide" Target="slides/slide78.xml"/><Relationship Id="rId90" Type="http://schemas.openxmlformats.org/officeDocument/2006/relationships/slide" Target="slides/slide86.xml"/><Relationship Id="rId95" Type="http://schemas.openxmlformats.org/officeDocument/2006/relationships/slide" Target="slides/slide9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openxmlformats.org/officeDocument/2006/relationships/slide" Target="slides/slide89.xml"/><Relationship Id="rId98" Type="http://schemas.openxmlformats.org/officeDocument/2006/relationships/slide" Target="slides/slide9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103"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viewProps" Target="viewProps.xml"/></Relationships>
</file>

<file path=ppt/comments/comment1.xml><?xml version="1.0" encoding="utf-8"?>
<p:cmLst xmlns:a="http://schemas.openxmlformats.org/drawingml/2006/main" xmlns:r="http://schemas.openxmlformats.org/officeDocument/2006/relationships" xmlns:p="http://schemas.openxmlformats.org/presentationml/2006/main">
  <p:cm authorId="0" dt="2014-07-22T09:34:06.982" idx="3">
    <p:pos x="10" y="10"/>
    <p:text>Would it be possible to have something like this come up for the agent. If they log in the person they choose originally will follow them.... On this screen you can see daily missions. Instead of daily, we just have listed the different missions. This one would be crack the code. We just wouldn't have any other missions for them to take until we continue the series. At that points maybe it's level 2 or a different name mission. Also if we look at the first victory, it would be cool if we could have them select that and it provide the information we are going to use for the coaching report. Maybe it would be possible for the social to link to a game space where people can talk about the training. IDK if i like that idea or not but it's an idea.The other parts of the image are not really applicable unless you can find a use for them.... </p:text>
  </p:cm>
</p:cmLst>
</file>

<file path=ppt/comments/comment10.xml><?xml version="1.0" encoding="utf-8"?>
<p:cmLst xmlns:a="http://schemas.openxmlformats.org/drawingml/2006/main" xmlns:r="http://schemas.openxmlformats.org/officeDocument/2006/relationships" xmlns:p="http://schemas.openxmlformats.org/presentationml/2006/main">
  <p:cm authorId="0" dt="2014-07-22T09:27:03.937" idx="1">
    <p:pos x="10" y="10"/>
    <p:text>Maybe as the person selects more questions, they get feedback telling them that the questions they are selecting are good because _________ and then provide opps when they select a bad question or not so good questions..... The question you selected doesn't provide any information to help solve the problem or identify root cause. Select a new question that will help uncover potential root cause.
May allow for this activity to select 3 questions and ask the CSR if they feel comfortable moving forward or want to ask more questions. This would allow the CSR to get feedback through coaching report as any three questions we will use will not provide a good root cause analysis. Every CSR must choose at least 4 or 5 to uncover true root cause. </p:text>
  </p:cm>
  <p:cm authorId="0" dt="2014-07-22T10:09:19.658" idx="12">
    <p:pos x="1440" y="2160"/>
    <p:text>For this scene i'm not sure if we need to see the guy again or not. I would like to but this is more focused on the types of questions to ask. So at this point, they would see categories and they will be instructed to select a particular number or questions. Each one they ask will provide feedback good or bad. </p:text>
  </p:cm>
</p:cmLst>
</file>

<file path=ppt/comments/comment11.xml><?xml version="1.0" encoding="utf-8"?>
<p:cmLst xmlns:a="http://schemas.openxmlformats.org/drawingml/2006/main" xmlns:r="http://schemas.openxmlformats.org/officeDocument/2006/relationships" xmlns:p="http://schemas.openxmlformats.org/presentationml/2006/main">
  <p:cm authorId="0" dt="2014-07-22T10:09:52.045" idx="13">
    <p:pos x="10" y="10"/>
    <p:text>Same image would be used for this as this is part of the activity but it's more instructions or a way to move on or continue with activity.</p:text>
  </p:cm>
</p:cmLst>
</file>

<file path=ppt/comments/comment12.xml><?xml version="1.0" encoding="utf-8"?>
<p:cmLst xmlns:a="http://schemas.openxmlformats.org/drawingml/2006/main" xmlns:r="http://schemas.openxmlformats.org/officeDocument/2006/relationships" xmlns:p="http://schemas.openxmlformats.org/presentationml/2006/main">
  <p:cm authorId="0" dt="2014-07-22T10:16:48.854" idx="14">
    <p:pos x="1872" y="2976"/>
    <p:text>I originally was thinking a data center and still like the idea but couldnt' find an image that showed it. I did find this however which i thought had a good theme that could work with previous scenes based on image feel. I want something that would tie back to resources but can't think of a good connection. Need images/clues that would show information. For example: Tmo bill laying on the ground (when you click on it the image would blow up bill image in samson. Or another clue would show usage summary, financial summary screen, etc. So just a bunch of little images on the ground. Or for example: they could click on the computer and that would be a clue.
</p:text>
  </p:cm>
  <p:cm authorId="0" dt="2014-07-23T13:08:35.157" idx="24">
    <p:pos x="10" y="10"/>
    <p:text>Make this a computer where the person/agent uses the QV and Samson to review the account. Make this timed where they are racing against a clock.If they click on the wrong link or a page that won't help them they get feedback that says this link won't help you maybe you need to ask your suspect more questions and may route back to interrogation.</p:text>
  </p:cm>
</p:cmLst>
</file>

<file path=ppt/comments/comment13.xml><?xml version="1.0" encoding="utf-8"?>
<p:cmLst xmlns:a="http://schemas.openxmlformats.org/drawingml/2006/main" xmlns:r="http://schemas.openxmlformats.org/officeDocument/2006/relationships" xmlns:p="http://schemas.openxmlformats.org/presentationml/2006/main">
  <p:cm authorId="0" dt="2014-07-23T09:50:28.032" idx="15">
    <p:pos x="10" y="10"/>
    <p:text>This scene would be the agent leaving the room and either moving back to questioning or make his way to a BIG door that would display the most important room in which he will find the safe. Or maybe he just walks down the hall and there is a huge safe right there like in Oceans 11 when they rob the casino. just a big door. </p:text>
  </p:cm>
</p:cmLst>
</file>

<file path=ppt/comments/comment14.xml><?xml version="1.0" encoding="utf-8"?>
<p:cmLst xmlns:a="http://schemas.openxmlformats.org/drawingml/2006/main" xmlns:r="http://schemas.openxmlformats.org/officeDocument/2006/relationships" xmlns:p="http://schemas.openxmlformats.org/presentationml/2006/main">
  <p:cm authorId="0" dt="2014-07-22T10:21:59.168" idx="16">
    <p:pos x="10" y="10"/>
    <p:text>This image would show three selections that could be possible but if they don't have enough clues they may not get it right. So if they get it wrong three times, feedback is provided to return to a previous section to ask more questions or find missing clues
ALTERNATIVE IDEA - This could then be an activity where he can use clues, questions/information from interragation and place them in order of most important or what info he will use to solve the problem. Maybe it could show the problem statement and then he uses his tools/info to put what he needs in order to crack code. This would then be final assessment</p:text>
  </p:cm>
</p:cmLst>
</file>

<file path=ppt/comments/comment15.xml><?xml version="1.0" encoding="utf-8"?>
<p:cmLst xmlns:a="http://schemas.openxmlformats.org/drawingml/2006/main" xmlns:r="http://schemas.openxmlformats.org/officeDocument/2006/relationships" xmlns:p="http://schemas.openxmlformats.org/presentationml/2006/main">
  <p:cm authorId="0" dt="2014-07-22T10:23:20.588" idx="17">
    <p:pos x="10" y="10"/>
    <p:text>Not sure if the whiteboard would be a good idea. May want to just use a screen in which the theme is the same but would provide all the clues and information from interragotation on top and on bottom would provide the potential reasons/root cause</p:text>
  </p:cm>
</p:cmLst>
</file>

<file path=ppt/comments/comment16.xml><?xml version="1.0" encoding="utf-8"?>
<p:cmLst xmlns:a="http://schemas.openxmlformats.org/drawingml/2006/main" xmlns:r="http://schemas.openxmlformats.org/officeDocument/2006/relationships" xmlns:p="http://schemas.openxmlformats.org/presentationml/2006/main">
  <p:cm authorId="0" dt="2014-07-22T10:23:20.588" idx="23">
    <p:pos x="10" y="10"/>
    <p:text>Not sure if the whiteboard would be a good idea. May want to just use a screen in which the theme is the same but would provide all the clues and information from interragotation on top and on bottom would provide the potential reasons/root cause</p:text>
  </p:cm>
</p:cmLst>
</file>

<file path=ppt/comments/comment17.xml><?xml version="1.0" encoding="utf-8"?>
<p:cmLst xmlns:a="http://schemas.openxmlformats.org/drawingml/2006/main" xmlns:r="http://schemas.openxmlformats.org/officeDocument/2006/relationships" xmlns:p="http://schemas.openxmlformats.org/presentationml/2006/main">
  <p:cm authorId="0" dt="2014-07-22T10:26:02.935" idx="18">
    <p:pos x="2016" y="1488"/>
    <p:text>I would like this image to show the key in the safe being held up on a mantle of some sort. like stands on each side holding the key up leaving the impression of importance/treasure. The top of the key would have an RC emblem to hinting the point of Root Cause</p:text>
  </p:cm>
</p:cmLst>
</file>

<file path=ppt/comments/comment18.xml><?xml version="1.0" encoding="utf-8"?>
<p:cmLst xmlns:a="http://schemas.openxmlformats.org/drawingml/2006/main" xmlns:r="http://schemas.openxmlformats.org/officeDocument/2006/relationships" xmlns:p="http://schemas.openxmlformats.org/presentationml/2006/main">
  <p:cm authorId="0" dt="2014-07-22T10:28:19.786" idx="20">
    <p:pos x="10" y="10"/>
    <p:text>This scene would be the same as the others in the hallway leading him to the end and there are three doors. The three doors will show up next scene</p:text>
  </p:cm>
</p:cmLst>
</file>

<file path=ppt/comments/comment19.xml><?xml version="1.0" encoding="utf-8"?>
<p:cmLst xmlns:a="http://schemas.openxmlformats.org/drawingml/2006/main" xmlns:r="http://schemas.openxmlformats.org/officeDocument/2006/relationships" xmlns:p="http://schemas.openxmlformats.org/presentationml/2006/main">
  <p:cm authorId="0" dt="2014-07-22T10:28:49.436" idx="21">
    <p:pos x="10" y="10"/>
    <p:text>This scene would show three doors and the person has to select a solution. There are three different options and only the right solution will lead the way out.</p:text>
  </p:cm>
</p:cmLst>
</file>

<file path=ppt/comments/comment2.xml><?xml version="1.0" encoding="utf-8"?>
<p:cmLst xmlns:a="http://schemas.openxmlformats.org/drawingml/2006/main" xmlns:r="http://schemas.openxmlformats.org/officeDocument/2006/relationships" xmlns:p="http://schemas.openxmlformats.org/presentationml/2006/main">
  <p:cm authorId="0" dt="2014-07-22T09:28:27.636" idx="2">
    <p:pos x="10" y="10"/>
    <p:text>It would be nice to have several characters to use. Maybe make the characters more t-shirt and jacket like Legere would wear. I think there may be a benefit to designing someone like him as many rep's like him.</p:text>
  </p:cm>
  <p:cm authorId="0" dt="2014-07-22T09:38:09.354" idx="4">
    <p:pos x="3000" y="2304"/>
    <p:text>What i like about this image is that you can see all the people even when you are highlighted on someone specific. It allows you to see all your options at once. That and some type of background image that would reference crack the code. So if it's a dungeon or run down building or whatever it may end up.</p:text>
  </p:cm>
  <p:cm authorId="0" dt="2014-07-25T16:00:29.454" idx="25">
    <p:pos x="2244" y="17"/>
    <p:text>example of a t-mobile tee that we can put on the characters for them to choose from so they have a look similar to our CEO in the casual jeans and t-shirt look.</p:text>
  </p:cm>
</p:cmLst>
</file>

<file path=ppt/comments/comment20.xml><?xml version="1.0" encoding="utf-8"?>
<p:cmLst xmlns:a="http://schemas.openxmlformats.org/drawingml/2006/main" xmlns:r="http://schemas.openxmlformats.org/officeDocument/2006/relationships" xmlns:p="http://schemas.openxmlformats.org/presentationml/2006/main">
  <p:cm authorId="0" dt="2014-07-22T10:29:22.246" idx="22">
    <p:pos x="10" y="10"/>
    <p:text>People or one person... someone saying that you've saved the day</p:text>
  </p:cm>
</p:cmLst>
</file>

<file path=ppt/comments/comment3.xml><?xml version="1.0" encoding="utf-8"?>
<p:cmLst xmlns:a="http://schemas.openxmlformats.org/drawingml/2006/main" xmlns:r="http://schemas.openxmlformats.org/officeDocument/2006/relationships" xmlns:p="http://schemas.openxmlformats.org/presentationml/2006/main">
  <p:cm authorId="0" dt="2014-07-22T09:39:27.364" idx="5">
    <p:pos x="10" y="10"/>
    <p:text>For this image. I'm thinking we just use one with the character they selected and have them enter a name. Not sure what you think about what happens if they type something really inappropriate. Maybe we need to regulate this and make them options. Not sure on what everyone else may think.</p:text>
  </p:cm>
</p:cmLst>
</file>

<file path=ppt/comments/comment4.xml><?xml version="1.0" encoding="utf-8"?>
<p:cmLst xmlns:a="http://schemas.openxmlformats.org/drawingml/2006/main" xmlns:r="http://schemas.openxmlformats.org/officeDocument/2006/relationships" xmlns:p="http://schemas.openxmlformats.org/presentationml/2006/main">
  <p:cm authorId="0" dt="2014-07-22T09:45:33.499" idx="7">
    <p:pos x="2124" y="1440"/>
    <p:text>Continue with look and feel from images on sldie 1. this is a good look too but would prefer something a little brighter. Thoughts?</p:text>
  </p:cm>
</p:cmLst>
</file>

<file path=ppt/comments/comment5.xml><?xml version="1.0" encoding="utf-8"?>
<p:cmLst xmlns:a="http://schemas.openxmlformats.org/drawingml/2006/main" xmlns:r="http://schemas.openxmlformats.org/officeDocument/2006/relationships" xmlns:p="http://schemas.openxmlformats.org/presentationml/2006/main">
  <p:cm authorId="0" dt="2014-07-22T09:41:07.733" idx="6">
    <p:pos x="1536" y="2304"/>
    <p:text>I like the look and feel/color the other screens have but I like this layout where the map is on the left with "Hotspots" and the briefing is on the left. Idk about change gear. Would be cool but i don't think it's necessary at the moment.</p:text>
  </p:cm>
</p:cmLst>
</file>

<file path=ppt/comments/comment6.xml><?xml version="1.0" encoding="utf-8"?>
<p:cmLst xmlns:a="http://schemas.openxmlformats.org/drawingml/2006/main" xmlns:r="http://schemas.openxmlformats.org/officeDocument/2006/relationships" xmlns:p="http://schemas.openxmlformats.org/presentationml/2006/main">
  <p:cm authorId="0" dt="2014-07-22T09:52:04.206" idx="8">
    <p:pos x="2112" y="1821"/>
    <p:text>I couldn't find an image that really grabbed what i'm visualizing. This is close but still not it. What i like about this picture is the destruction that it shows. But dont' really want fire. More like a rummaged building that shows someone was in there looking for something. So more stuff all over the place but no fire. Also this scene would show people either running out and one person approaching the agent so they could talk to them which is where the script comes in.</p:text>
  </p:cm>
</p:cmLst>
</file>

<file path=ppt/comments/comment7.xml><?xml version="1.0" encoding="utf-8"?>
<p:cmLst xmlns:a="http://schemas.openxmlformats.org/drawingml/2006/main" xmlns:r="http://schemas.openxmlformats.org/officeDocument/2006/relationships" xmlns:p="http://schemas.openxmlformats.org/presentationml/2006/main">
  <p:cm authorId="0" dt="2014-07-22T09:52:34.408" idx="9">
    <p:pos x="10" y="10"/>
    <p:text>Same image no matter which one of these scenes are use for scene 6
</p:text>
  </p:cm>
</p:cmLst>
</file>

<file path=ppt/comments/comment8.xml><?xml version="1.0" encoding="utf-8"?>
<p:cmLst xmlns:a="http://schemas.openxmlformats.org/drawingml/2006/main" xmlns:r="http://schemas.openxmlformats.org/officeDocument/2006/relationships" xmlns:p="http://schemas.openxmlformats.org/presentationml/2006/main">
  <p:cm authorId="0" dt="2014-07-22T10:04:47.611" idx="10">
    <p:pos x="2016" y="1623"/>
    <p:text>I like both of these for different reasons. My vision for this is to have someone approach the agent and pull them downt he hallway into a room. So although the bottom one is more hallway it's too futuristc for what i was thinking. and the top one is cool, although he won't have a gun, or maybe he will but he'll never use it... either way, he would talk to someone and you could be able to see the door of the room he is about to be pulled in to in the upcoming scene</p:text>
  </p:cm>
</p:cmLst>
</file>

<file path=ppt/comments/comment9.xml><?xml version="1.0" encoding="utf-8"?>
<p:cmLst xmlns:a="http://schemas.openxmlformats.org/drawingml/2006/main" xmlns:r="http://schemas.openxmlformats.org/officeDocument/2006/relationships" xmlns:p="http://schemas.openxmlformats.org/presentationml/2006/main">
  <p:cm authorId="0" dt="2014-07-22T10:07:49.690" idx="11">
    <p:pos x="2027" y="1671"/>
    <p:text>The bottom one is more animated but has too many lights. what i like about the top one is that the guy looks pretty scared although in this scene the agent shouldn't be in the scene just yet. Instead I see this as the opp for the mission/script to come up to let them know waht they need to do.</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22E6B2B-EB81-4FAF-8118-2FE8EC152E89}" type="datetimeFigureOut">
              <a:rPr lang="en-US" smtClean="0"/>
              <a:t>8/14/2014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2162BA1-441E-43C8-A9A1-A04C8BE513B3}" type="slidenum">
              <a:rPr lang="en-US" smtClean="0"/>
              <a:t>‹#›</a:t>
            </a:fld>
            <a:endParaRPr lang="en-US"/>
          </a:p>
        </p:txBody>
      </p:sp>
    </p:spTree>
    <p:extLst>
      <p:ext uri="{BB962C8B-B14F-4D97-AF65-F5344CB8AC3E}">
        <p14:creationId xmlns:p14="http://schemas.microsoft.com/office/powerpoint/2010/main" val="3219101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Click</a:t>
            </a:r>
            <a:r>
              <a:rPr lang="en-US" baseline="0" dirty="0" smtClean="0"/>
              <a:t> Actions: </a:t>
            </a:r>
          </a:p>
          <a:p>
            <a:endParaRPr lang="en-US" baseline="0" dirty="0" smtClean="0"/>
          </a:p>
          <a:p>
            <a:r>
              <a:rPr lang="en-US" baseline="0" dirty="0" smtClean="0"/>
              <a:t>Start – If selected will take the user to the character selection screen slide 5</a:t>
            </a:r>
          </a:p>
          <a:p>
            <a:endParaRPr lang="en-US" baseline="0" dirty="0" smtClean="0"/>
          </a:p>
          <a:p>
            <a:r>
              <a:rPr lang="en-US" baseline="0" dirty="0" smtClean="0"/>
              <a:t>Mission Briefing – If selected will expand the box as shown in slide 3</a:t>
            </a:r>
          </a:p>
          <a:p>
            <a:endParaRPr lang="en-US" baseline="0" dirty="0" smtClean="0"/>
          </a:p>
          <a:p>
            <a:r>
              <a:rPr lang="en-US" baseline="0" dirty="0" smtClean="0"/>
              <a:t>Notes for Scene: </a:t>
            </a:r>
          </a:p>
          <a:p>
            <a:r>
              <a:rPr lang="en-US" baseline="0" dirty="0" smtClean="0"/>
              <a:t>During this scene it would be nice to have some mission impossible type music in the background. </a:t>
            </a:r>
          </a:p>
          <a:p>
            <a:endParaRPr lang="en-US" baseline="0" dirty="0" smtClean="0"/>
          </a:p>
          <a:p>
            <a:r>
              <a:rPr lang="en-US" baseline="0" dirty="0" smtClean="0"/>
              <a:t>Would be cool as well to see the characters that they have to choose from in the background of this scene with a city or something in the background. Magenta style like the city they will see at the end of the game. Buildings will be black with magenta lighting. Maybe it would spell something in the lights like “Team Magenta”</a:t>
            </a:r>
            <a:endParaRPr lang="en-US" dirty="0"/>
          </a:p>
        </p:txBody>
      </p:sp>
      <p:sp>
        <p:nvSpPr>
          <p:cNvPr id="4" name="Slide Number Placeholder 3"/>
          <p:cNvSpPr>
            <a:spLocks noGrp="1"/>
          </p:cNvSpPr>
          <p:nvPr>
            <p:ph type="sldNum" sz="quarter" idx="10"/>
          </p:nvPr>
        </p:nvSpPr>
        <p:spPr/>
        <p:txBody>
          <a:bodyPr/>
          <a:lstStyle/>
          <a:p>
            <a:fld id="{62162BA1-441E-43C8-A9A1-A04C8BE513B3}" type="slidenum">
              <a:rPr lang="en-US" smtClean="0"/>
              <a:t>2</a:t>
            </a:fld>
            <a:endParaRPr lang="en-US"/>
          </a:p>
        </p:txBody>
      </p:sp>
    </p:spTree>
    <p:extLst>
      <p:ext uri="{BB962C8B-B14F-4D97-AF65-F5344CB8AC3E}">
        <p14:creationId xmlns:p14="http://schemas.microsoft.com/office/powerpoint/2010/main" val="14691066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Click</a:t>
            </a:r>
            <a:r>
              <a:rPr lang="en-US" baseline="0" dirty="0" smtClean="0"/>
              <a:t> Actions: </a:t>
            </a:r>
          </a:p>
          <a:p>
            <a:endParaRPr lang="en-US" baseline="0" dirty="0" smtClean="0"/>
          </a:p>
          <a:p>
            <a:r>
              <a:rPr lang="en-US" baseline="0" dirty="0" smtClean="0"/>
              <a:t>Answers</a:t>
            </a:r>
          </a:p>
          <a:p>
            <a:endParaRPr lang="en-US" baseline="0" dirty="0" smtClean="0"/>
          </a:p>
          <a:p>
            <a:r>
              <a:rPr lang="en-US" baseline="0" dirty="0" smtClean="0"/>
              <a:t>Probing Questions, Root Cause and Solution boxes will not be allowed to be selected if the question is NOT answered.</a:t>
            </a:r>
          </a:p>
          <a:p>
            <a:endParaRPr lang="en-US" baseline="0" dirty="0" smtClean="0"/>
          </a:p>
          <a:p>
            <a:endParaRPr lang="en-US" baseline="0" dirty="0" smtClean="0"/>
          </a:p>
          <a:p>
            <a:r>
              <a:rPr lang="en-US" baseline="0" dirty="0" smtClean="0"/>
              <a:t>Previous – Proceed to the previous screen 15</a:t>
            </a:r>
          </a:p>
          <a:p>
            <a:r>
              <a:rPr lang="en-US" baseline="0" dirty="0" smtClean="0"/>
              <a:t>Next – Proceed to the next screen (but only after all questions have been answered) Slide 20</a:t>
            </a:r>
            <a:endParaRPr lang="en-US" dirty="0" smtClean="0"/>
          </a:p>
          <a:p>
            <a:endParaRPr lang="en-US" dirty="0"/>
          </a:p>
        </p:txBody>
      </p:sp>
      <p:sp>
        <p:nvSpPr>
          <p:cNvPr id="4" name="Slide Number Placeholder 3"/>
          <p:cNvSpPr>
            <a:spLocks noGrp="1"/>
          </p:cNvSpPr>
          <p:nvPr>
            <p:ph type="sldNum" sz="quarter" idx="10"/>
          </p:nvPr>
        </p:nvSpPr>
        <p:spPr/>
        <p:txBody>
          <a:bodyPr/>
          <a:lstStyle/>
          <a:p>
            <a:fld id="{62162BA1-441E-43C8-A9A1-A04C8BE513B3}" type="slidenum">
              <a:rPr lang="en-US" smtClean="0"/>
              <a:t>17</a:t>
            </a:fld>
            <a:endParaRPr lang="en-US"/>
          </a:p>
        </p:txBody>
      </p:sp>
    </p:spTree>
    <p:extLst>
      <p:ext uri="{BB962C8B-B14F-4D97-AF65-F5344CB8AC3E}">
        <p14:creationId xmlns:p14="http://schemas.microsoft.com/office/powerpoint/2010/main" val="5666770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Click</a:t>
            </a:r>
            <a:r>
              <a:rPr lang="en-US" baseline="0" dirty="0" smtClean="0"/>
              <a:t> Actions: </a:t>
            </a:r>
          </a:p>
          <a:p>
            <a:endParaRPr lang="en-US" baseline="0" dirty="0" smtClean="0"/>
          </a:p>
          <a:p>
            <a:r>
              <a:rPr lang="en-US" baseline="0" dirty="0" smtClean="0"/>
              <a:t>Answers</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Probing Questions, Root Cause and Solution boxes will not be allowed to be selected if the question is NOT answered.</a:t>
            </a:r>
          </a:p>
          <a:p>
            <a:endParaRPr lang="en-US" baseline="0" dirty="0" smtClean="0"/>
          </a:p>
          <a:p>
            <a:endParaRPr lang="en-US" baseline="0" dirty="0" smtClean="0"/>
          </a:p>
          <a:p>
            <a:r>
              <a:rPr lang="en-US" baseline="0" dirty="0" smtClean="0"/>
              <a:t>Previous – Proceed to the previous screen 15</a:t>
            </a:r>
          </a:p>
          <a:p>
            <a:r>
              <a:rPr lang="en-US" baseline="0" dirty="0" smtClean="0"/>
              <a:t>Next – Proceed to the next screen (but only after all questions have been answered) Slide 20</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62162BA1-441E-43C8-A9A1-A04C8BE513B3}" type="slidenum">
              <a:rPr lang="en-US" smtClean="0"/>
              <a:t>18</a:t>
            </a:fld>
            <a:endParaRPr lang="en-US"/>
          </a:p>
        </p:txBody>
      </p:sp>
    </p:spTree>
    <p:extLst>
      <p:ext uri="{BB962C8B-B14F-4D97-AF65-F5344CB8AC3E}">
        <p14:creationId xmlns:p14="http://schemas.microsoft.com/office/powerpoint/2010/main" val="26634458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Click</a:t>
            </a:r>
            <a:r>
              <a:rPr lang="en-US" baseline="0" dirty="0" smtClean="0"/>
              <a:t> Actions: </a:t>
            </a:r>
          </a:p>
          <a:p>
            <a:endParaRPr lang="en-US" baseline="0" dirty="0" smtClean="0"/>
          </a:p>
          <a:p>
            <a:r>
              <a:rPr lang="en-US" baseline="0" dirty="0" smtClean="0"/>
              <a:t>Answers</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Probing Questions, Root Cause and Solution boxes will not be allowed to be selected if the question is NOT answered.</a:t>
            </a:r>
          </a:p>
          <a:p>
            <a:endParaRPr lang="en-US" dirty="0" smtClean="0"/>
          </a:p>
          <a:p>
            <a:r>
              <a:rPr lang="en-US" baseline="0" dirty="0" smtClean="0"/>
              <a:t>Previous – Proceed to the previous screen 15</a:t>
            </a:r>
          </a:p>
          <a:p>
            <a:r>
              <a:rPr lang="en-US" baseline="0" dirty="0" smtClean="0"/>
              <a:t>Next – Proceed to the next screen (but only after all questions have been answered) Slide 20</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62162BA1-441E-43C8-A9A1-A04C8BE513B3}" type="slidenum">
              <a:rPr lang="en-US" smtClean="0"/>
              <a:t>19</a:t>
            </a:fld>
            <a:endParaRPr lang="en-US"/>
          </a:p>
        </p:txBody>
      </p:sp>
    </p:spTree>
    <p:extLst>
      <p:ext uri="{BB962C8B-B14F-4D97-AF65-F5344CB8AC3E}">
        <p14:creationId xmlns:p14="http://schemas.microsoft.com/office/powerpoint/2010/main" val="3579025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Click Actions: </a:t>
            </a:r>
          </a:p>
          <a:p>
            <a:endParaRPr lang="en-US" baseline="0" dirty="0" smtClean="0"/>
          </a:p>
          <a:p>
            <a:r>
              <a:rPr lang="en-US" baseline="0" dirty="0" smtClean="0"/>
              <a:t>Previous – Previous button will not be visible on this screen</a:t>
            </a:r>
          </a:p>
          <a:p>
            <a:r>
              <a:rPr lang="en-US" baseline="0" dirty="0" smtClean="0"/>
              <a:t>Next – Proceed to the next screen slide 22</a:t>
            </a:r>
            <a:endParaRPr lang="en-US" dirty="0" smtClean="0"/>
          </a:p>
          <a:p>
            <a:endParaRPr lang="en-US" dirty="0" smtClean="0"/>
          </a:p>
          <a:p>
            <a:r>
              <a:rPr lang="en-US" dirty="0" smtClean="0"/>
              <a:t>Scene Notes:</a:t>
            </a:r>
          </a:p>
          <a:p>
            <a:r>
              <a:rPr lang="en-US" dirty="0" smtClean="0"/>
              <a:t>Helper is telling you it’s a trap.</a:t>
            </a:r>
            <a:r>
              <a:rPr lang="en-US" baseline="0" dirty="0" smtClean="0"/>
              <a:t> The scene will have the safe and the room they are in. The transition screen will need to have something showing them leaving the room or outside of the room. Maybe both standing up against the door closed and the sound of a bomb going off. </a:t>
            </a:r>
            <a:endParaRPr lang="en-US" dirty="0"/>
          </a:p>
        </p:txBody>
      </p:sp>
      <p:sp>
        <p:nvSpPr>
          <p:cNvPr id="4" name="Slide Number Placeholder 3"/>
          <p:cNvSpPr>
            <a:spLocks noGrp="1"/>
          </p:cNvSpPr>
          <p:nvPr>
            <p:ph type="sldNum" sz="quarter" idx="10"/>
          </p:nvPr>
        </p:nvSpPr>
        <p:spPr/>
        <p:txBody>
          <a:bodyPr/>
          <a:lstStyle/>
          <a:p>
            <a:fld id="{62162BA1-441E-43C8-A9A1-A04C8BE513B3}" type="slidenum">
              <a:rPr lang="en-US" smtClean="0"/>
              <a:t>20</a:t>
            </a:fld>
            <a:endParaRPr lang="en-US"/>
          </a:p>
        </p:txBody>
      </p:sp>
    </p:spTree>
    <p:extLst>
      <p:ext uri="{BB962C8B-B14F-4D97-AF65-F5344CB8AC3E}">
        <p14:creationId xmlns:p14="http://schemas.microsoft.com/office/powerpoint/2010/main" val="21276848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a:p>
            <a:r>
              <a:rPr lang="en-US" baseline="0" dirty="0" smtClean="0"/>
              <a:t>Previous – Proceed to the previous screen Slide 21</a:t>
            </a:r>
          </a:p>
          <a:p>
            <a:r>
              <a:rPr lang="en-US" baseline="0" dirty="0" smtClean="0"/>
              <a:t>Next – Proceed to the next screen slide 23</a:t>
            </a:r>
            <a:endParaRPr lang="en-US" dirty="0" smtClean="0"/>
          </a:p>
          <a:p>
            <a:endParaRPr lang="en-US" dirty="0" smtClean="0"/>
          </a:p>
          <a:p>
            <a:r>
              <a:rPr lang="en-US" dirty="0" smtClean="0"/>
              <a:t>Scene</a:t>
            </a:r>
            <a:r>
              <a:rPr lang="en-US" baseline="0" dirty="0" smtClean="0"/>
              <a:t> Notes: </a:t>
            </a:r>
          </a:p>
          <a:p>
            <a:r>
              <a:rPr lang="en-US" baseline="0" dirty="0" smtClean="0"/>
              <a:t>This image should be of the helper in the hallway outside the door where they just where when the bomb went off.</a:t>
            </a:r>
            <a:endParaRPr lang="en-US" dirty="0"/>
          </a:p>
        </p:txBody>
      </p:sp>
      <p:sp>
        <p:nvSpPr>
          <p:cNvPr id="4" name="Slide Number Placeholder 3"/>
          <p:cNvSpPr>
            <a:spLocks noGrp="1"/>
          </p:cNvSpPr>
          <p:nvPr>
            <p:ph type="sldNum" sz="quarter" idx="10"/>
          </p:nvPr>
        </p:nvSpPr>
        <p:spPr/>
        <p:txBody>
          <a:bodyPr/>
          <a:lstStyle/>
          <a:p>
            <a:fld id="{62162BA1-441E-43C8-A9A1-A04C8BE513B3}" type="slidenum">
              <a:rPr lang="en-US" smtClean="0"/>
              <a:t>21</a:t>
            </a:fld>
            <a:endParaRPr lang="en-US"/>
          </a:p>
        </p:txBody>
      </p:sp>
    </p:spTree>
    <p:extLst>
      <p:ext uri="{BB962C8B-B14F-4D97-AF65-F5344CB8AC3E}">
        <p14:creationId xmlns:p14="http://schemas.microsoft.com/office/powerpoint/2010/main" val="28423206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Click Actions: </a:t>
            </a:r>
          </a:p>
          <a:p>
            <a:endParaRPr lang="en-US" baseline="0" dirty="0" smtClean="0"/>
          </a:p>
          <a:p>
            <a:r>
              <a:rPr lang="en-US" baseline="0" dirty="0" smtClean="0"/>
              <a:t>Map – Map will be enlarged upon one click and decrease size on 2</a:t>
            </a:r>
            <a:r>
              <a:rPr lang="en-US" baseline="30000" dirty="0" smtClean="0"/>
              <a:t>nd</a:t>
            </a:r>
            <a:r>
              <a:rPr lang="en-US" baseline="0" dirty="0" smtClean="0"/>
              <a:t> click</a:t>
            </a:r>
          </a:p>
          <a:p>
            <a:r>
              <a:rPr lang="en-US" baseline="0" dirty="0" smtClean="0"/>
              <a:t>Previous – Proceed to the previous screen Slide 22</a:t>
            </a:r>
          </a:p>
          <a:p>
            <a:r>
              <a:rPr lang="en-US" baseline="0" dirty="0" smtClean="0"/>
              <a:t>Next – Proceed to the next screen Slide 25</a:t>
            </a:r>
            <a:endParaRPr lang="en-US" dirty="0" smtClean="0"/>
          </a:p>
          <a:p>
            <a:endParaRPr lang="en-US" dirty="0" smtClean="0"/>
          </a:p>
          <a:p>
            <a:r>
              <a:rPr lang="en-US" dirty="0" smtClean="0"/>
              <a:t>Scene Notes: </a:t>
            </a:r>
          </a:p>
          <a:p>
            <a:r>
              <a:rPr lang="en-US" dirty="0" smtClean="0"/>
              <a:t>From this point on the map should be</a:t>
            </a:r>
            <a:r>
              <a:rPr lang="en-US" baseline="0" dirty="0" smtClean="0"/>
              <a:t> available in every scene for them to go back to. If they click on any of the dots (except the 1</a:t>
            </a:r>
            <a:r>
              <a:rPr lang="en-US" baseline="30000" dirty="0" smtClean="0"/>
              <a:t>st</a:t>
            </a:r>
            <a:r>
              <a:rPr lang="en-US" baseline="0" dirty="0" smtClean="0"/>
              <a:t> safe) they will be shown a picture of the scene as if they are in the room. There will be another button that appears that says “go here” for them to move to that location. At this point the user will select the room in which they would like to go. They can go to any of the rooms except the safe where they were just at and the city door.</a:t>
            </a:r>
            <a:endParaRPr lang="en-US" dirty="0" smtClean="0"/>
          </a:p>
          <a:p>
            <a:endParaRPr lang="en-US" dirty="0"/>
          </a:p>
        </p:txBody>
      </p:sp>
      <p:sp>
        <p:nvSpPr>
          <p:cNvPr id="4" name="Slide Number Placeholder 3"/>
          <p:cNvSpPr>
            <a:spLocks noGrp="1"/>
          </p:cNvSpPr>
          <p:nvPr>
            <p:ph type="sldNum" sz="quarter" idx="10"/>
          </p:nvPr>
        </p:nvSpPr>
        <p:spPr/>
        <p:txBody>
          <a:bodyPr/>
          <a:lstStyle/>
          <a:p>
            <a:fld id="{62162BA1-441E-43C8-A9A1-A04C8BE513B3}" type="slidenum">
              <a:rPr lang="en-US" smtClean="0"/>
              <a:t>22</a:t>
            </a:fld>
            <a:endParaRPr lang="en-US"/>
          </a:p>
        </p:txBody>
      </p:sp>
    </p:spTree>
    <p:extLst>
      <p:ext uri="{BB962C8B-B14F-4D97-AF65-F5344CB8AC3E}">
        <p14:creationId xmlns:p14="http://schemas.microsoft.com/office/powerpoint/2010/main" val="36603973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Click Actions: </a:t>
            </a:r>
          </a:p>
          <a:p>
            <a:endParaRPr lang="en-US" baseline="0" dirty="0" smtClean="0"/>
          </a:p>
          <a:p>
            <a:r>
              <a:rPr lang="en-US" baseline="0" dirty="0" smtClean="0"/>
              <a:t>Previous – Proceed to the previous screen Slide 23</a:t>
            </a:r>
          </a:p>
          <a:p>
            <a:r>
              <a:rPr lang="en-US" baseline="0" dirty="0" smtClean="0"/>
              <a:t>Next – Proceed to the next screen Slide 27</a:t>
            </a:r>
          </a:p>
          <a:p>
            <a:endParaRPr lang="en-US" baseline="0" dirty="0" smtClean="0"/>
          </a:p>
          <a:p>
            <a:r>
              <a:rPr lang="en-US" baseline="0" dirty="0" smtClean="0"/>
              <a:t>Scene Notes: </a:t>
            </a:r>
          </a:p>
          <a:p>
            <a:r>
              <a:rPr lang="en-US" baseline="0" dirty="0" smtClean="0"/>
              <a:t>This is the first scene to introduce the witness scene. During this scene the helper will be leading the agent down the hallway to the room where the witness is located. As we get closer to the door it would be cool if we could fade music louder to simulate someone saying “Can’t anyone just help me!”</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62162BA1-441E-43C8-A9A1-A04C8BE513B3}" type="slidenum">
              <a:rPr lang="en-US" smtClean="0"/>
              <a:t>24</a:t>
            </a:fld>
            <a:endParaRPr lang="en-US"/>
          </a:p>
        </p:txBody>
      </p:sp>
    </p:spTree>
    <p:extLst>
      <p:ext uri="{BB962C8B-B14F-4D97-AF65-F5344CB8AC3E}">
        <p14:creationId xmlns:p14="http://schemas.microsoft.com/office/powerpoint/2010/main" val="16736853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Click Actions: </a:t>
            </a:r>
          </a:p>
          <a:p>
            <a:endParaRPr lang="en-US" baseline="0" dirty="0" smtClean="0"/>
          </a:p>
          <a:p>
            <a:r>
              <a:rPr lang="en-US" baseline="0" dirty="0" smtClean="0"/>
              <a:t>Previous – Previous button will not be visible on this screen</a:t>
            </a:r>
          </a:p>
          <a:p>
            <a:r>
              <a:rPr lang="en-US" baseline="0" dirty="0" smtClean="0"/>
              <a:t>Next – Proceed to the next screen Slide 29</a:t>
            </a:r>
          </a:p>
          <a:p>
            <a:r>
              <a:rPr lang="en-US" baseline="0" dirty="0" smtClean="0"/>
              <a:t>Video – Video will play automatically and replay if clicked after it is over</a:t>
            </a:r>
          </a:p>
          <a:p>
            <a:endParaRPr lang="en-US" baseline="0" dirty="0" smtClean="0"/>
          </a:p>
          <a:p>
            <a:r>
              <a:rPr lang="en-US" baseline="0" dirty="0" smtClean="0"/>
              <a:t>Scene Notes:</a:t>
            </a:r>
          </a:p>
          <a:p>
            <a:r>
              <a:rPr lang="en-US" baseline="0" dirty="0" smtClean="0"/>
              <a:t>Situation duration and Location images will become visible when mentioned in the video. They will populate based on a delay. The video will play automatically and based on the timing from the video when these items are mentioned, they will be timed to become visible as they are said in the video.</a:t>
            </a:r>
            <a:endParaRPr lang="en-US" dirty="0" smtClean="0"/>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The character/witness should look stressed. Be sitting in a room with a desk in front of them. We would have a Samsung Galaxy S5 look alike phone in this scene to simulate a cell phone problem. </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62162BA1-441E-43C8-A9A1-A04C8BE513B3}" type="slidenum">
              <a:rPr lang="en-US" smtClean="0"/>
              <a:t>26</a:t>
            </a:fld>
            <a:endParaRPr lang="en-US"/>
          </a:p>
        </p:txBody>
      </p:sp>
    </p:spTree>
    <p:extLst>
      <p:ext uri="{BB962C8B-B14F-4D97-AF65-F5344CB8AC3E}">
        <p14:creationId xmlns:p14="http://schemas.microsoft.com/office/powerpoint/2010/main" val="18193150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Click Actions: </a:t>
            </a:r>
          </a:p>
          <a:p>
            <a:endParaRPr lang="en-US" baseline="0" dirty="0" smtClean="0"/>
          </a:p>
          <a:p>
            <a:r>
              <a:rPr lang="en-US" baseline="0" dirty="0" smtClean="0"/>
              <a:t>Previous – Proceed to the previous screen Slide 27</a:t>
            </a:r>
          </a:p>
          <a:p>
            <a:r>
              <a:rPr lang="en-US" baseline="0" dirty="0" smtClean="0"/>
              <a:t>Next – Proceed to the next screen Slide 34</a:t>
            </a:r>
          </a:p>
          <a:p>
            <a:r>
              <a:rPr lang="en-US" baseline="0" dirty="0" smtClean="0"/>
              <a:t>Situation: Slide 31</a:t>
            </a:r>
          </a:p>
          <a:p>
            <a:r>
              <a:rPr lang="en-US" baseline="0" dirty="0" smtClean="0"/>
              <a:t>Duration: Slide 32</a:t>
            </a:r>
          </a:p>
          <a:p>
            <a:r>
              <a:rPr lang="en-US" baseline="0" dirty="0" smtClean="0"/>
              <a:t>Location: Slide 33</a:t>
            </a:r>
          </a:p>
          <a:p>
            <a:endParaRPr lang="en-US" baseline="0" dirty="0" smtClean="0"/>
          </a:p>
          <a:p>
            <a:r>
              <a:rPr lang="en-US" dirty="0" smtClean="0"/>
              <a:t>Scene</a:t>
            </a:r>
            <a:r>
              <a:rPr lang="en-US" baseline="0" dirty="0" smtClean="0"/>
              <a:t> Notes: </a:t>
            </a:r>
          </a:p>
          <a:p>
            <a:r>
              <a:rPr lang="en-US" baseline="0" dirty="0" smtClean="0"/>
              <a:t>The character/witness should look stressed. Be sitting in a room with a desk in front of them. We would have a Samsung Galaxy S5 look alike phone in this scene to simulate a cell phone problem. </a:t>
            </a:r>
          </a:p>
          <a:p>
            <a:endParaRPr lang="en-US" baseline="0" dirty="0" smtClean="0"/>
          </a:p>
          <a:p>
            <a:r>
              <a:rPr lang="en-US" baseline="0" dirty="0" smtClean="0"/>
              <a:t>When the user clicks on one of the three categories, questions from that category will show up for them to select. They should just pop up over the image with the customer. Each of the categories will still need to be visible for the user to click on when already in another category. They also should be provided an answer for every question asked. For example: When Question 1 is selected, the user will be provided the answer to the question selected. This information will need to be saved and viewed later. At this point it would be nice to have a “backpack” in which the user can find what they’ve picked up a long the way. So if they click in the backpack, they can see the questions and answer to the question and if future scenes, access things they get from those scenes like information from resources and RC key at the Safe scene.</a:t>
            </a:r>
          </a:p>
          <a:p>
            <a:endParaRPr lang="en-US" baseline="0" dirty="0" smtClean="0"/>
          </a:p>
          <a:p>
            <a:r>
              <a:rPr lang="en-US" baseline="0" dirty="0" smtClean="0"/>
              <a:t>Each question that is asked is tracked. Questions will have a value on the backend so that we can track if they asked a lot of bad questions.</a:t>
            </a:r>
            <a:endParaRPr lang="en-US" dirty="0" smtClean="0"/>
          </a:p>
          <a:p>
            <a:endParaRPr lang="en-US" dirty="0"/>
          </a:p>
        </p:txBody>
      </p:sp>
      <p:sp>
        <p:nvSpPr>
          <p:cNvPr id="4" name="Slide Number Placeholder 3"/>
          <p:cNvSpPr>
            <a:spLocks noGrp="1"/>
          </p:cNvSpPr>
          <p:nvPr>
            <p:ph type="sldNum" sz="quarter" idx="10"/>
          </p:nvPr>
        </p:nvSpPr>
        <p:spPr/>
        <p:txBody>
          <a:bodyPr/>
          <a:lstStyle/>
          <a:p>
            <a:fld id="{62162BA1-441E-43C8-A9A1-A04C8BE513B3}" type="slidenum">
              <a:rPr lang="en-US" smtClean="0"/>
              <a:t>28</a:t>
            </a:fld>
            <a:endParaRPr lang="en-US"/>
          </a:p>
        </p:txBody>
      </p:sp>
    </p:spTree>
    <p:extLst>
      <p:ext uri="{BB962C8B-B14F-4D97-AF65-F5344CB8AC3E}">
        <p14:creationId xmlns:p14="http://schemas.microsoft.com/office/powerpoint/2010/main" val="36826204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Click Actions: </a:t>
            </a:r>
          </a:p>
          <a:p>
            <a:endParaRPr lang="en-US" baseline="0" dirty="0" smtClean="0"/>
          </a:p>
          <a:p>
            <a:r>
              <a:rPr lang="en-US" baseline="0" dirty="0" smtClean="0"/>
              <a:t>Previous – Proceed to the previous screen Slide 29</a:t>
            </a:r>
          </a:p>
          <a:p>
            <a:r>
              <a:rPr lang="en-US" baseline="0" dirty="0" smtClean="0"/>
              <a:t>Next – Proceed to the next screen Slide 34</a:t>
            </a:r>
          </a:p>
          <a:p>
            <a:r>
              <a:rPr lang="en-US" baseline="0" dirty="0" smtClean="0"/>
              <a:t>Situation: Slide 31</a:t>
            </a:r>
          </a:p>
          <a:p>
            <a:r>
              <a:rPr lang="en-US" baseline="0" dirty="0" smtClean="0"/>
              <a:t>Duration: Slide 32</a:t>
            </a:r>
          </a:p>
          <a:p>
            <a:r>
              <a:rPr lang="en-US" baseline="0" dirty="0" smtClean="0"/>
              <a:t>Location: Slide 33</a:t>
            </a:r>
          </a:p>
        </p:txBody>
      </p:sp>
      <p:sp>
        <p:nvSpPr>
          <p:cNvPr id="4" name="Slide Number Placeholder 3"/>
          <p:cNvSpPr>
            <a:spLocks noGrp="1"/>
          </p:cNvSpPr>
          <p:nvPr>
            <p:ph type="sldNum" sz="quarter" idx="10"/>
          </p:nvPr>
        </p:nvSpPr>
        <p:spPr/>
        <p:txBody>
          <a:bodyPr/>
          <a:lstStyle/>
          <a:p>
            <a:fld id="{62162BA1-441E-43C8-A9A1-A04C8BE513B3}" type="slidenum">
              <a:rPr lang="en-US" smtClean="0"/>
              <a:t>30</a:t>
            </a:fld>
            <a:endParaRPr lang="en-US"/>
          </a:p>
        </p:txBody>
      </p:sp>
    </p:spTree>
    <p:extLst>
      <p:ext uri="{BB962C8B-B14F-4D97-AF65-F5344CB8AC3E}">
        <p14:creationId xmlns:p14="http://schemas.microsoft.com/office/powerpoint/2010/main" val="21608768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Click</a:t>
            </a:r>
            <a:r>
              <a:rPr lang="en-US" baseline="0" dirty="0" smtClean="0"/>
              <a:t> Actions: </a:t>
            </a:r>
          </a:p>
          <a:p>
            <a:endParaRPr lang="en-US" baseline="0" dirty="0" smtClean="0"/>
          </a:p>
          <a:p>
            <a:r>
              <a:rPr lang="en-US" baseline="0" dirty="0" smtClean="0"/>
              <a:t>Start – If selected will take the user to the character selection screen. Slide 5</a:t>
            </a:r>
          </a:p>
          <a:p>
            <a:endParaRPr lang="en-US" baseline="0" dirty="0" smtClean="0"/>
          </a:p>
          <a:p>
            <a:r>
              <a:rPr lang="en-US" baseline="0" dirty="0" smtClean="0"/>
              <a:t>Mission Briefing – If selected will expand the box and take them to the mission briefing screen.</a:t>
            </a:r>
          </a:p>
          <a:p>
            <a:endParaRPr lang="en-US" baseline="0" dirty="0" smtClean="0"/>
          </a:p>
          <a:p>
            <a:r>
              <a:rPr lang="en-US" baseline="0" dirty="0" smtClean="0"/>
              <a:t>Notes for Scene: During this scene it would be nice if the mission briefing came up with a sound like it was being typed and having the briefing appear as if it is being typed.</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This part was mentioned on previous scene notes: Would be cool as well to see the characters that they have to choose from in the background of this scene with a city or something in the background. Magenta style like the city they will see at the end of the game. Buildings will be black with magenta lighting. Maybe it would spell something in the lights like “Team Magenta”</a:t>
            </a:r>
            <a:endParaRPr lang="en-US" dirty="0" smtClean="0"/>
          </a:p>
          <a:p>
            <a:endParaRPr lang="en-US" dirty="0"/>
          </a:p>
        </p:txBody>
      </p:sp>
      <p:sp>
        <p:nvSpPr>
          <p:cNvPr id="4" name="Slide Number Placeholder 3"/>
          <p:cNvSpPr>
            <a:spLocks noGrp="1"/>
          </p:cNvSpPr>
          <p:nvPr>
            <p:ph type="sldNum" sz="quarter" idx="10"/>
          </p:nvPr>
        </p:nvSpPr>
        <p:spPr/>
        <p:txBody>
          <a:bodyPr/>
          <a:lstStyle/>
          <a:p>
            <a:fld id="{62162BA1-441E-43C8-A9A1-A04C8BE513B3}" type="slidenum">
              <a:rPr lang="en-US" smtClean="0"/>
              <a:t>3</a:t>
            </a:fld>
            <a:endParaRPr lang="en-US"/>
          </a:p>
        </p:txBody>
      </p:sp>
    </p:spTree>
    <p:extLst>
      <p:ext uri="{BB962C8B-B14F-4D97-AF65-F5344CB8AC3E}">
        <p14:creationId xmlns:p14="http://schemas.microsoft.com/office/powerpoint/2010/main" val="259337852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Click Actions: </a:t>
            </a:r>
          </a:p>
          <a:p>
            <a:endParaRPr lang="en-US" baseline="0" dirty="0" smtClean="0"/>
          </a:p>
          <a:p>
            <a:r>
              <a:rPr lang="en-US" baseline="0" dirty="0" smtClean="0"/>
              <a:t>Previous – Proceed to the previous screen Slide 29</a:t>
            </a:r>
          </a:p>
          <a:p>
            <a:r>
              <a:rPr lang="en-US" baseline="0" dirty="0" smtClean="0"/>
              <a:t>Next – Proceed to the next screen Slide 34</a:t>
            </a:r>
          </a:p>
          <a:p>
            <a:r>
              <a:rPr lang="en-US" baseline="0" dirty="0" smtClean="0"/>
              <a:t>Situation: Slide 31</a:t>
            </a:r>
          </a:p>
          <a:p>
            <a:r>
              <a:rPr lang="en-US" baseline="0" dirty="0" smtClean="0"/>
              <a:t>Duration: Slide 32</a:t>
            </a:r>
          </a:p>
          <a:p>
            <a:r>
              <a:rPr lang="en-US" baseline="0" dirty="0" smtClean="0"/>
              <a:t>Location: Slide 33</a:t>
            </a:r>
          </a:p>
        </p:txBody>
      </p:sp>
      <p:sp>
        <p:nvSpPr>
          <p:cNvPr id="4" name="Slide Number Placeholder 3"/>
          <p:cNvSpPr>
            <a:spLocks noGrp="1"/>
          </p:cNvSpPr>
          <p:nvPr>
            <p:ph type="sldNum" sz="quarter" idx="10"/>
          </p:nvPr>
        </p:nvSpPr>
        <p:spPr/>
        <p:txBody>
          <a:bodyPr/>
          <a:lstStyle/>
          <a:p>
            <a:fld id="{62162BA1-441E-43C8-A9A1-A04C8BE513B3}" type="slidenum">
              <a:rPr lang="en-US" smtClean="0"/>
              <a:t>31</a:t>
            </a:fld>
            <a:endParaRPr lang="en-US"/>
          </a:p>
        </p:txBody>
      </p:sp>
    </p:spTree>
    <p:extLst>
      <p:ext uri="{BB962C8B-B14F-4D97-AF65-F5344CB8AC3E}">
        <p14:creationId xmlns:p14="http://schemas.microsoft.com/office/powerpoint/2010/main" val="10595536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Click Actions: </a:t>
            </a:r>
          </a:p>
          <a:p>
            <a:endParaRPr lang="en-US" baseline="0" dirty="0" smtClean="0"/>
          </a:p>
          <a:p>
            <a:r>
              <a:rPr lang="en-US" baseline="0" dirty="0" smtClean="0"/>
              <a:t>Previous – Proceed to the previous screen Slide 29</a:t>
            </a:r>
          </a:p>
          <a:p>
            <a:r>
              <a:rPr lang="en-US" baseline="0" dirty="0" smtClean="0"/>
              <a:t>Next – Proceed to the next screen Slide 34</a:t>
            </a:r>
          </a:p>
          <a:p>
            <a:r>
              <a:rPr lang="en-US" baseline="0" dirty="0" smtClean="0"/>
              <a:t>Situation: Slide 31</a:t>
            </a:r>
          </a:p>
          <a:p>
            <a:r>
              <a:rPr lang="en-US" baseline="0" dirty="0" smtClean="0"/>
              <a:t>Duration: Slide 32</a:t>
            </a:r>
          </a:p>
          <a:p>
            <a:r>
              <a:rPr lang="en-US" baseline="0" dirty="0" smtClean="0"/>
              <a:t>Location: Slide 33</a:t>
            </a:r>
          </a:p>
        </p:txBody>
      </p:sp>
      <p:sp>
        <p:nvSpPr>
          <p:cNvPr id="4" name="Slide Number Placeholder 3"/>
          <p:cNvSpPr>
            <a:spLocks noGrp="1"/>
          </p:cNvSpPr>
          <p:nvPr>
            <p:ph type="sldNum" sz="quarter" idx="10"/>
          </p:nvPr>
        </p:nvSpPr>
        <p:spPr/>
        <p:txBody>
          <a:bodyPr/>
          <a:lstStyle/>
          <a:p>
            <a:fld id="{62162BA1-441E-43C8-A9A1-A04C8BE513B3}" type="slidenum">
              <a:rPr lang="en-US" smtClean="0"/>
              <a:t>32</a:t>
            </a:fld>
            <a:endParaRPr lang="en-US"/>
          </a:p>
        </p:txBody>
      </p:sp>
    </p:spTree>
    <p:extLst>
      <p:ext uri="{BB962C8B-B14F-4D97-AF65-F5344CB8AC3E}">
        <p14:creationId xmlns:p14="http://schemas.microsoft.com/office/powerpoint/2010/main" val="19357660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Click Actions: </a:t>
            </a:r>
          </a:p>
          <a:p>
            <a:endParaRPr lang="en-US" baseline="0" dirty="0" smtClean="0"/>
          </a:p>
          <a:p>
            <a:r>
              <a:rPr lang="en-US" baseline="0" dirty="0" smtClean="0"/>
              <a:t>Previous – Proceed to the previous screen Slide 29</a:t>
            </a:r>
          </a:p>
          <a:p>
            <a:r>
              <a:rPr lang="en-US" baseline="0" dirty="0" smtClean="0"/>
              <a:t>Next – Proceed to the next screen Slide 36</a:t>
            </a:r>
            <a:endParaRPr lang="en-US" dirty="0" smtClean="0"/>
          </a:p>
          <a:p>
            <a:endParaRPr lang="en-US" dirty="0" smtClean="0"/>
          </a:p>
          <a:p>
            <a:r>
              <a:rPr lang="en-US" dirty="0" smtClean="0"/>
              <a:t>Scene Notes: </a:t>
            </a:r>
          </a:p>
          <a:p>
            <a:r>
              <a:rPr lang="en-US" dirty="0" smtClean="0"/>
              <a:t>Helper is in the room and calls the</a:t>
            </a:r>
            <a:r>
              <a:rPr lang="en-US" baseline="0" dirty="0" smtClean="0"/>
              <a:t> agents attention to ask if they are ready to move on…. The scene will have the helper inside the witness room.</a:t>
            </a:r>
            <a:endParaRPr lang="en-US" dirty="0"/>
          </a:p>
        </p:txBody>
      </p:sp>
      <p:sp>
        <p:nvSpPr>
          <p:cNvPr id="4" name="Slide Number Placeholder 3"/>
          <p:cNvSpPr>
            <a:spLocks noGrp="1"/>
          </p:cNvSpPr>
          <p:nvPr>
            <p:ph type="sldNum" sz="quarter" idx="10"/>
          </p:nvPr>
        </p:nvSpPr>
        <p:spPr/>
        <p:txBody>
          <a:bodyPr/>
          <a:lstStyle/>
          <a:p>
            <a:fld id="{62162BA1-441E-43C8-A9A1-A04C8BE513B3}" type="slidenum">
              <a:rPr lang="en-US" smtClean="0"/>
              <a:t>33</a:t>
            </a:fld>
            <a:endParaRPr lang="en-US"/>
          </a:p>
        </p:txBody>
      </p:sp>
    </p:spTree>
    <p:extLst>
      <p:ext uri="{BB962C8B-B14F-4D97-AF65-F5344CB8AC3E}">
        <p14:creationId xmlns:p14="http://schemas.microsoft.com/office/powerpoint/2010/main" val="368325683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Click Actions: </a:t>
            </a:r>
          </a:p>
          <a:p>
            <a:endParaRPr lang="en-US" baseline="0" dirty="0" smtClean="0"/>
          </a:p>
          <a:p>
            <a:r>
              <a:rPr lang="en-US" baseline="0" dirty="0" smtClean="0"/>
              <a:t>Previous – Proceed to the previous screen Slide 34</a:t>
            </a:r>
          </a:p>
          <a:p>
            <a:r>
              <a:rPr lang="en-US" baseline="0" dirty="0" smtClean="0"/>
              <a:t>Next – Proceed to the next screen Slide 37</a:t>
            </a:r>
            <a:endParaRPr lang="en-US" dirty="0" smtClean="0"/>
          </a:p>
          <a:p>
            <a:endParaRPr lang="en-US" dirty="0" smtClean="0"/>
          </a:p>
          <a:p>
            <a:r>
              <a:rPr lang="en-US" dirty="0" smtClean="0"/>
              <a:t>Scene Notes:</a:t>
            </a:r>
          </a:p>
          <a:p>
            <a:r>
              <a:rPr lang="en-US" dirty="0" smtClean="0"/>
              <a:t>The helper will be leading the</a:t>
            </a:r>
            <a:r>
              <a:rPr lang="en-US" baseline="0" dirty="0" smtClean="0"/>
              <a:t> agent down a hallway again and will see a door that is open. The hallway and the rooms should have papers on the floor showing a mess as if someone has been going through the building looking for something. </a:t>
            </a:r>
            <a:endParaRPr lang="en-US" dirty="0"/>
          </a:p>
        </p:txBody>
      </p:sp>
      <p:sp>
        <p:nvSpPr>
          <p:cNvPr id="4" name="Slide Number Placeholder 3"/>
          <p:cNvSpPr>
            <a:spLocks noGrp="1"/>
          </p:cNvSpPr>
          <p:nvPr>
            <p:ph type="sldNum" sz="quarter" idx="10"/>
          </p:nvPr>
        </p:nvSpPr>
        <p:spPr/>
        <p:txBody>
          <a:bodyPr/>
          <a:lstStyle/>
          <a:p>
            <a:fld id="{62162BA1-441E-43C8-A9A1-A04C8BE513B3}" type="slidenum">
              <a:rPr lang="en-US" smtClean="0"/>
              <a:t>35</a:t>
            </a:fld>
            <a:endParaRPr lang="en-US"/>
          </a:p>
        </p:txBody>
      </p:sp>
    </p:spTree>
    <p:extLst>
      <p:ext uri="{BB962C8B-B14F-4D97-AF65-F5344CB8AC3E}">
        <p14:creationId xmlns:p14="http://schemas.microsoft.com/office/powerpoint/2010/main" val="141436778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Click Actions: </a:t>
            </a:r>
          </a:p>
          <a:p>
            <a:r>
              <a:rPr lang="en-US" baseline="0" dirty="0" smtClean="0"/>
              <a:t>Previous – Proceed to the previous screen Slide 36</a:t>
            </a:r>
          </a:p>
          <a:p>
            <a:r>
              <a:rPr lang="en-US" baseline="0" dirty="0" smtClean="0"/>
              <a:t>Next – Proceed to the next screen Slide 38</a:t>
            </a:r>
          </a:p>
          <a:p>
            <a:r>
              <a:rPr lang="en-US" baseline="0" dirty="0" smtClean="0"/>
              <a:t>Computer – Proceed to the next screen Slide 38</a:t>
            </a:r>
            <a:endParaRPr lang="en-US" dirty="0" smtClean="0"/>
          </a:p>
          <a:p>
            <a:endParaRPr lang="en-US" dirty="0" smtClean="0"/>
          </a:p>
          <a:p>
            <a:r>
              <a:rPr lang="en-US" dirty="0" smtClean="0"/>
              <a:t>Scene Notes: </a:t>
            </a:r>
          </a:p>
          <a:p>
            <a:r>
              <a:rPr lang="en-US" dirty="0" smtClean="0"/>
              <a:t>Helper would lead the agent</a:t>
            </a:r>
            <a:r>
              <a:rPr lang="en-US" baseline="0" dirty="0" smtClean="0"/>
              <a:t> into the room. The room would be rummaged through with papers on the ground and the computer on. The computer would be sitting on top of a table with the words “error” on the computer. </a:t>
            </a:r>
            <a:endParaRPr lang="en-US" dirty="0"/>
          </a:p>
        </p:txBody>
      </p:sp>
      <p:sp>
        <p:nvSpPr>
          <p:cNvPr id="4" name="Slide Number Placeholder 3"/>
          <p:cNvSpPr>
            <a:spLocks noGrp="1"/>
          </p:cNvSpPr>
          <p:nvPr>
            <p:ph type="sldNum" sz="quarter" idx="10"/>
          </p:nvPr>
        </p:nvSpPr>
        <p:spPr/>
        <p:txBody>
          <a:bodyPr/>
          <a:lstStyle/>
          <a:p>
            <a:fld id="{62162BA1-441E-43C8-A9A1-A04C8BE513B3}" type="slidenum">
              <a:rPr lang="en-US" smtClean="0"/>
              <a:t>36</a:t>
            </a:fld>
            <a:endParaRPr lang="en-US"/>
          </a:p>
        </p:txBody>
      </p:sp>
    </p:spTree>
    <p:extLst>
      <p:ext uri="{BB962C8B-B14F-4D97-AF65-F5344CB8AC3E}">
        <p14:creationId xmlns:p14="http://schemas.microsoft.com/office/powerpoint/2010/main" val="98000188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Click Actions: </a:t>
            </a:r>
          </a:p>
          <a:p>
            <a:endParaRPr lang="en-US" baseline="0" dirty="0" smtClean="0"/>
          </a:p>
          <a:p>
            <a:r>
              <a:rPr lang="en-US" baseline="0" dirty="0" smtClean="0"/>
              <a:t>Video: Play automatically when entering this screen and replayed upon being clicked</a:t>
            </a:r>
          </a:p>
          <a:p>
            <a:r>
              <a:rPr lang="en-US" baseline="0" dirty="0" smtClean="0"/>
              <a:t>Previous – Proceed to the previous screen slide 37</a:t>
            </a:r>
          </a:p>
          <a:p>
            <a:r>
              <a:rPr lang="en-US" baseline="0" dirty="0" smtClean="0"/>
              <a:t>Next – Proceed to the next screen 39</a:t>
            </a:r>
            <a:endParaRPr lang="en-US" dirty="0" smtClean="0"/>
          </a:p>
          <a:p>
            <a:endParaRPr lang="en-US" dirty="0" smtClean="0"/>
          </a:p>
          <a:p>
            <a:r>
              <a:rPr lang="en-US" dirty="0" smtClean="0"/>
              <a:t>Scene Notes: </a:t>
            </a:r>
          </a:p>
          <a:p>
            <a:r>
              <a:rPr lang="en-US" dirty="0" smtClean="0"/>
              <a:t>Same</a:t>
            </a:r>
            <a:r>
              <a:rPr lang="en-US" baseline="0" dirty="0" smtClean="0"/>
              <a:t> scene as before only helper is not in this scene. After the video plays, the scene should zoom in on the computer so that the computer is the entire screen and the user it displayed with the next activity.</a:t>
            </a:r>
            <a:endParaRPr lang="en-US" dirty="0" smtClean="0"/>
          </a:p>
          <a:p>
            <a:endParaRPr lang="en-US" dirty="0"/>
          </a:p>
        </p:txBody>
      </p:sp>
      <p:sp>
        <p:nvSpPr>
          <p:cNvPr id="4" name="Slide Number Placeholder 3"/>
          <p:cNvSpPr>
            <a:spLocks noGrp="1"/>
          </p:cNvSpPr>
          <p:nvPr>
            <p:ph type="sldNum" sz="quarter" idx="10"/>
          </p:nvPr>
        </p:nvSpPr>
        <p:spPr/>
        <p:txBody>
          <a:bodyPr/>
          <a:lstStyle/>
          <a:p>
            <a:fld id="{62162BA1-441E-43C8-A9A1-A04C8BE513B3}" type="slidenum">
              <a:rPr lang="en-US" smtClean="0"/>
              <a:t>37</a:t>
            </a:fld>
            <a:endParaRPr lang="en-US"/>
          </a:p>
        </p:txBody>
      </p:sp>
    </p:spTree>
    <p:extLst>
      <p:ext uri="{BB962C8B-B14F-4D97-AF65-F5344CB8AC3E}">
        <p14:creationId xmlns:p14="http://schemas.microsoft.com/office/powerpoint/2010/main" val="49729981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Click Actions: </a:t>
            </a:r>
          </a:p>
          <a:p>
            <a:endParaRPr lang="en-US" baseline="0" dirty="0" smtClean="0"/>
          </a:p>
          <a:p>
            <a:r>
              <a:rPr lang="en-US" baseline="0" dirty="0" smtClean="0"/>
              <a:t>Previous – Proceed to the previous screen slide 38</a:t>
            </a:r>
          </a:p>
          <a:p>
            <a:r>
              <a:rPr lang="en-US" baseline="0" dirty="0" smtClean="0"/>
              <a:t>Next – will not be visible during the navigation activity.</a:t>
            </a:r>
            <a:endParaRPr lang="en-US" dirty="0" smtClean="0"/>
          </a:p>
          <a:p>
            <a:r>
              <a:rPr lang="en-US" dirty="0" smtClean="0"/>
              <a:t>Troubleshooting – Proceed</a:t>
            </a:r>
            <a:r>
              <a:rPr lang="en-US" baseline="0" dirty="0" smtClean="0"/>
              <a:t> to slide 40</a:t>
            </a:r>
          </a:p>
          <a:p>
            <a:r>
              <a:rPr lang="en-US" baseline="0" dirty="0" smtClean="0"/>
              <a:t>All other topic headings will provide feedback from feedback screen 46</a:t>
            </a:r>
            <a:endParaRPr lang="en-US" dirty="0" smtClean="0"/>
          </a:p>
          <a:p>
            <a:endParaRPr lang="en-US" dirty="0" smtClean="0"/>
          </a:p>
          <a:p>
            <a:r>
              <a:rPr lang="en-US" dirty="0" smtClean="0"/>
              <a:t>Scene notes: </a:t>
            </a:r>
          </a:p>
          <a:p>
            <a:endParaRPr lang="en-US" dirty="0" smtClean="0"/>
          </a:p>
          <a:p>
            <a:r>
              <a:rPr lang="en-US" dirty="0" smtClean="0"/>
              <a:t>Backpack</a:t>
            </a:r>
            <a:r>
              <a:rPr lang="en-US" baseline="0" dirty="0" smtClean="0"/>
              <a:t> image should be displayed so that the user can go back to the questions they asked and see the answers that were provided, given that they chose to go to the witness room first.</a:t>
            </a:r>
          </a:p>
          <a:p>
            <a:endParaRPr lang="en-US" baseline="0" dirty="0" smtClean="0"/>
          </a:p>
          <a:p>
            <a:r>
              <a:rPr lang="en-US" baseline="0" dirty="0" smtClean="0"/>
              <a:t>During this activity the user will be navigating to the appropriate </a:t>
            </a:r>
            <a:r>
              <a:rPr lang="en-US" baseline="0" dirty="0" err="1" smtClean="0"/>
              <a:t>tsing</a:t>
            </a:r>
            <a:r>
              <a:rPr lang="en-US" baseline="0" dirty="0" smtClean="0"/>
              <a:t> document. The red boxes on the images indicate click actions and the slides they will go to are noted above. This is the same of the next few screens. </a:t>
            </a:r>
            <a:endParaRPr lang="en-US" dirty="0"/>
          </a:p>
        </p:txBody>
      </p:sp>
      <p:sp>
        <p:nvSpPr>
          <p:cNvPr id="4" name="Slide Number Placeholder 3"/>
          <p:cNvSpPr>
            <a:spLocks noGrp="1"/>
          </p:cNvSpPr>
          <p:nvPr>
            <p:ph type="sldNum" sz="quarter" idx="10"/>
          </p:nvPr>
        </p:nvSpPr>
        <p:spPr/>
        <p:txBody>
          <a:bodyPr/>
          <a:lstStyle/>
          <a:p>
            <a:fld id="{62162BA1-441E-43C8-A9A1-A04C8BE513B3}" type="slidenum">
              <a:rPr lang="en-US" smtClean="0"/>
              <a:t>38</a:t>
            </a:fld>
            <a:endParaRPr lang="en-US"/>
          </a:p>
        </p:txBody>
      </p:sp>
    </p:spTree>
    <p:extLst>
      <p:ext uri="{BB962C8B-B14F-4D97-AF65-F5344CB8AC3E}">
        <p14:creationId xmlns:p14="http://schemas.microsoft.com/office/powerpoint/2010/main" val="227995502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Click Actions: </a:t>
            </a:r>
          </a:p>
          <a:p>
            <a:endParaRPr lang="en-US" baseline="0" dirty="0" smtClean="0"/>
          </a:p>
          <a:p>
            <a:r>
              <a:rPr lang="en-US" baseline="0" dirty="0" smtClean="0"/>
              <a:t>Previous – will not be visible during the navigation activity</a:t>
            </a:r>
          </a:p>
          <a:p>
            <a:r>
              <a:rPr lang="en-US" baseline="0" dirty="0" smtClean="0"/>
              <a:t>Next – will not be visible during the navigation activity</a:t>
            </a:r>
            <a:endParaRPr lang="en-US" dirty="0" smtClean="0"/>
          </a:p>
          <a:p>
            <a:r>
              <a:rPr lang="en-US" baseline="0" dirty="0" smtClean="0"/>
              <a:t>Troubleshooting Home Page – Proceed to slide 41</a:t>
            </a:r>
          </a:p>
          <a:p>
            <a:r>
              <a:rPr lang="en-US" baseline="0" dirty="0" smtClean="0"/>
              <a:t>Voice &amp; Coverage – Proceed to slide 43</a:t>
            </a:r>
          </a:p>
          <a:p>
            <a:r>
              <a:rPr lang="en-US" baseline="0" dirty="0" smtClean="0"/>
              <a:t>Services &amp; Features – Slide 42</a:t>
            </a:r>
          </a:p>
          <a:p>
            <a:r>
              <a:rPr lang="en-US" baseline="0" dirty="0" smtClean="0"/>
              <a:t>Web &amp; Data – Slide </a:t>
            </a:r>
          </a:p>
          <a:p>
            <a:r>
              <a:rPr lang="en-US" baseline="0" dirty="0" smtClean="0"/>
              <a:t>All other topic headings will provide feedback from feedback screen 46</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62162BA1-441E-43C8-A9A1-A04C8BE513B3}" type="slidenum">
              <a:rPr lang="en-US" smtClean="0"/>
              <a:t>39</a:t>
            </a:fld>
            <a:endParaRPr lang="en-US"/>
          </a:p>
        </p:txBody>
      </p:sp>
    </p:spTree>
    <p:extLst>
      <p:ext uri="{BB962C8B-B14F-4D97-AF65-F5344CB8AC3E}">
        <p14:creationId xmlns:p14="http://schemas.microsoft.com/office/powerpoint/2010/main" val="96660902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Click Actions: </a:t>
            </a:r>
          </a:p>
          <a:p>
            <a:endParaRPr lang="en-US" baseline="0" dirty="0" smtClean="0"/>
          </a:p>
          <a:p>
            <a:r>
              <a:rPr lang="en-US" baseline="0" dirty="0" smtClean="0"/>
              <a:t>Previous – will not be visible during the navigation activity</a:t>
            </a:r>
          </a:p>
          <a:p>
            <a:r>
              <a:rPr lang="en-US" baseline="0" dirty="0" smtClean="0"/>
              <a:t>Next – will not be visible during the navigation activity</a:t>
            </a:r>
            <a:endParaRPr lang="en-US" dirty="0" smtClean="0"/>
          </a:p>
          <a:p>
            <a:r>
              <a:rPr lang="en-US" dirty="0" smtClean="0"/>
              <a:t>Voice and Coverage – Proceed</a:t>
            </a:r>
            <a:r>
              <a:rPr lang="en-US" baseline="0" dirty="0" smtClean="0"/>
              <a:t> to slide 43</a:t>
            </a:r>
          </a:p>
          <a:p>
            <a:r>
              <a:rPr lang="en-US" baseline="0" dirty="0" smtClean="0"/>
              <a:t>Services &amp; Features – Proceed to slide 42</a:t>
            </a:r>
          </a:p>
          <a:p>
            <a:r>
              <a:rPr lang="en-US" baseline="0" dirty="0" smtClean="0"/>
              <a:t>Web &amp; Data – Slide 44</a:t>
            </a:r>
          </a:p>
          <a:p>
            <a:r>
              <a:rPr lang="en-US" baseline="0" dirty="0" smtClean="0"/>
              <a:t>Troubleshooting Policies &amp; Tool Resources – Slide 45</a:t>
            </a:r>
          </a:p>
          <a:p>
            <a:r>
              <a:rPr lang="en-US" baseline="0" dirty="0" smtClean="0"/>
              <a:t>All other topic headings will provide feedback from feedback screen 46</a:t>
            </a:r>
            <a:endParaRPr lang="en-US" dirty="0" smtClean="0"/>
          </a:p>
          <a:p>
            <a:endParaRPr lang="en-US" dirty="0"/>
          </a:p>
        </p:txBody>
      </p:sp>
      <p:sp>
        <p:nvSpPr>
          <p:cNvPr id="4" name="Slide Number Placeholder 3"/>
          <p:cNvSpPr>
            <a:spLocks noGrp="1"/>
          </p:cNvSpPr>
          <p:nvPr>
            <p:ph type="sldNum" sz="quarter" idx="10"/>
          </p:nvPr>
        </p:nvSpPr>
        <p:spPr/>
        <p:txBody>
          <a:bodyPr/>
          <a:lstStyle/>
          <a:p>
            <a:fld id="{62162BA1-441E-43C8-A9A1-A04C8BE513B3}" type="slidenum">
              <a:rPr lang="en-US" smtClean="0"/>
              <a:t>40</a:t>
            </a:fld>
            <a:endParaRPr lang="en-US"/>
          </a:p>
        </p:txBody>
      </p:sp>
    </p:spTree>
    <p:extLst>
      <p:ext uri="{BB962C8B-B14F-4D97-AF65-F5344CB8AC3E}">
        <p14:creationId xmlns:p14="http://schemas.microsoft.com/office/powerpoint/2010/main" val="307926137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Click Actions: </a:t>
            </a:r>
          </a:p>
          <a:p>
            <a:endParaRPr lang="en-US" baseline="0" dirty="0" smtClean="0"/>
          </a:p>
          <a:p>
            <a:r>
              <a:rPr lang="en-US" baseline="0" dirty="0" smtClean="0"/>
              <a:t>Previous – will not be visible during the navigation activity</a:t>
            </a:r>
          </a:p>
          <a:p>
            <a:r>
              <a:rPr lang="en-US" baseline="0" dirty="0" smtClean="0"/>
              <a:t>Next – will not be visible during the navigation activity</a:t>
            </a:r>
            <a:endParaRPr lang="en-US" dirty="0" smtClean="0"/>
          </a:p>
          <a:p>
            <a:r>
              <a:rPr lang="en-US" dirty="0" smtClean="0"/>
              <a:t>Equipment – Slide</a:t>
            </a:r>
            <a:r>
              <a:rPr lang="en-US" baseline="0" dirty="0" smtClean="0"/>
              <a:t> 41</a:t>
            </a:r>
            <a:endParaRPr lang="en-US" dirty="0" smtClean="0"/>
          </a:p>
          <a:p>
            <a:r>
              <a:rPr lang="en-US" dirty="0" smtClean="0"/>
              <a:t>Voice and Coverage – Proceed</a:t>
            </a:r>
            <a:r>
              <a:rPr lang="en-US" baseline="0" dirty="0" smtClean="0"/>
              <a:t> to slide 43</a:t>
            </a:r>
          </a:p>
          <a:p>
            <a:r>
              <a:rPr lang="en-US" baseline="0" dirty="0" smtClean="0"/>
              <a:t>Services &amp; Features – Proceed to slide 42</a:t>
            </a:r>
          </a:p>
          <a:p>
            <a:r>
              <a:rPr lang="en-US" baseline="0" dirty="0" smtClean="0"/>
              <a:t>Web &amp; Data – Slide 44</a:t>
            </a:r>
          </a:p>
          <a:p>
            <a:r>
              <a:rPr lang="en-US" baseline="0" dirty="0" smtClean="0"/>
              <a:t>Troubleshooting Policies &amp; Tool Resources – Slide 45</a:t>
            </a:r>
          </a:p>
          <a:p>
            <a:r>
              <a:rPr lang="en-US" baseline="0" dirty="0" smtClean="0"/>
              <a:t>All other topic headings will provide feedback from feedback screen 46</a:t>
            </a:r>
            <a:endParaRPr lang="en-US" dirty="0" smtClean="0"/>
          </a:p>
          <a:p>
            <a:endParaRPr lang="en-US" dirty="0"/>
          </a:p>
        </p:txBody>
      </p:sp>
      <p:sp>
        <p:nvSpPr>
          <p:cNvPr id="4" name="Slide Number Placeholder 3"/>
          <p:cNvSpPr>
            <a:spLocks noGrp="1"/>
          </p:cNvSpPr>
          <p:nvPr>
            <p:ph type="sldNum" sz="quarter" idx="10"/>
          </p:nvPr>
        </p:nvSpPr>
        <p:spPr/>
        <p:txBody>
          <a:bodyPr/>
          <a:lstStyle/>
          <a:p>
            <a:fld id="{62162BA1-441E-43C8-A9A1-A04C8BE513B3}" type="slidenum">
              <a:rPr lang="en-US" smtClean="0"/>
              <a:t>41</a:t>
            </a:fld>
            <a:endParaRPr lang="en-US"/>
          </a:p>
        </p:txBody>
      </p:sp>
    </p:spTree>
    <p:extLst>
      <p:ext uri="{BB962C8B-B14F-4D97-AF65-F5344CB8AC3E}">
        <p14:creationId xmlns:p14="http://schemas.microsoft.com/office/powerpoint/2010/main" val="33384252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Click</a:t>
            </a:r>
            <a:r>
              <a:rPr lang="en-US" baseline="0" dirty="0" smtClean="0"/>
              <a:t> Actions: </a:t>
            </a:r>
          </a:p>
          <a:p>
            <a:endParaRPr lang="en-US" baseline="0" dirty="0" smtClean="0"/>
          </a:p>
          <a:p>
            <a:r>
              <a:rPr lang="en-US" baseline="0" dirty="0" smtClean="0"/>
              <a:t>Character: When a character is selected, the person will be enlarged on the screen. </a:t>
            </a:r>
          </a:p>
          <a:p>
            <a:endParaRPr lang="en-US" baseline="0" dirty="0" smtClean="0"/>
          </a:p>
          <a:p>
            <a:r>
              <a:rPr lang="en-US" baseline="0" dirty="0" smtClean="0"/>
              <a:t>Next: When you click on the start button, the person will go on to the next screen with the last character that was selected. Slide 7</a:t>
            </a:r>
          </a:p>
          <a:p>
            <a:endParaRPr lang="en-US" baseline="0" dirty="0" smtClean="0"/>
          </a:p>
          <a:p>
            <a:r>
              <a:rPr lang="en-US" baseline="0" dirty="0" smtClean="0"/>
              <a:t>Notes for Scene: Would be nice to have the characters designed off of a relaxed </a:t>
            </a:r>
            <a:r>
              <a:rPr lang="en-US" baseline="0" dirty="0" err="1" smtClean="0"/>
              <a:t>Legere</a:t>
            </a:r>
            <a:r>
              <a:rPr lang="en-US" baseline="0" dirty="0" smtClean="0"/>
              <a:t> like style but with a secret agent feel. Have him in a t-shirt and jeans. I’m not sure if that fits the secret agent feel so I’ll let you as the artist determine the end look but should include some magenta in the look without being over the top. </a:t>
            </a:r>
          </a:p>
          <a:p>
            <a:endParaRPr lang="en-US" baseline="0" dirty="0" smtClean="0"/>
          </a:p>
          <a:p>
            <a:r>
              <a:rPr lang="en-US" baseline="0" dirty="0" smtClean="0"/>
              <a:t>If the user selects the character, they should be able to zoom in if they want to see the image closer.</a:t>
            </a:r>
            <a:endParaRPr lang="en-US" dirty="0"/>
          </a:p>
        </p:txBody>
      </p:sp>
      <p:sp>
        <p:nvSpPr>
          <p:cNvPr id="4" name="Slide Number Placeholder 3"/>
          <p:cNvSpPr>
            <a:spLocks noGrp="1"/>
          </p:cNvSpPr>
          <p:nvPr>
            <p:ph type="sldNum" sz="quarter" idx="10"/>
          </p:nvPr>
        </p:nvSpPr>
        <p:spPr/>
        <p:txBody>
          <a:bodyPr/>
          <a:lstStyle/>
          <a:p>
            <a:fld id="{62162BA1-441E-43C8-A9A1-A04C8BE513B3}" type="slidenum">
              <a:rPr lang="en-US" smtClean="0"/>
              <a:t>5</a:t>
            </a:fld>
            <a:endParaRPr lang="en-US"/>
          </a:p>
        </p:txBody>
      </p:sp>
    </p:spTree>
    <p:extLst>
      <p:ext uri="{BB962C8B-B14F-4D97-AF65-F5344CB8AC3E}">
        <p14:creationId xmlns:p14="http://schemas.microsoft.com/office/powerpoint/2010/main" val="368176446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Click Actions: </a:t>
            </a:r>
          </a:p>
          <a:p>
            <a:endParaRPr lang="en-US" baseline="0" dirty="0" smtClean="0"/>
          </a:p>
          <a:p>
            <a:r>
              <a:rPr lang="en-US" baseline="0" dirty="0" smtClean="0"/>
              <a:t>Previous – will not be visible during the navigation activity</a:t>
            </a:r>
          </a:p>
          <a:p>
            <a:r>
              <a:rPr lang="en-US" baseline="0" dirty="0" smtClean="0"/>
              <a:t>Next – will not be visible during the navigation activity</a:t>
            </a:r>
            <a:endParaRPr lang="en-US" dirty="0" smtClean="0"/>
          </a:p>
          <a:p>
            <a:r>
              <a:rPr lang="en-US" dirty="0" smtClean="0"/>
              <a:t>Equipment – Slide</a:t>
            </a:r>
            <a:r>
              <a:rPr lang="en-US" baseline="0" dirty="0" smtClean="0"/>
              <a:t> 41</a:t>
            </a:r>
            <a:endParaRPr lang="en-US" dirty="0" smtClean="0"/>
          </a:p>
          <a:p>
            <a:r>
              <a:rPr lang="en-US" dirty="0" smtClean="0"/>
              <a:t>Voice and Coverage – Proceed</a:t>
            </a:r>
            <a:r>
              <a:rPr lang="en-US" baseline="0" dirty="0" smtClean="0"/>
              <a:t> to slide 43</a:t>
            </a:r>
          </a:p>
          <a:p>
            <a:r>
              <a:rPr lang="en-US" baseline="0" dirty="0" smtClean="0"/>
              <a:t>Services &amp; Features – Proceed to slide 42</a:t>
            </a:r>
          </a:p>
          <a:p>
            <a:r>
              <a:rPr lang="en-US" baseline="0" dirty="0" smtClean="0"/>
              <a:t>Web &amp; Data – Slide 44</a:t>
            </a:r>
          </a:p>
          <a:p>
            <a:r>
              <a:rPr lang="en-US" baseline="0" dirty="0" smtClean="0"/>
              <a:t>Troubleshooting Policies &amp; Tool Resources – Slide 45</a:t>
            </a:r>
            <a:endParaRPr lang="en-US" dirty="0" smtClean="0"/>
          </a:p>
          <a:p>
            <a:r>
              <a:rPr lang="en-US" dirty="0" smtClean="0"/>
              <a:t>Signal – Slide</a:t>
            </a:r>
            <a:r>
              <a:rPr lang="en-US" baseline="0" dirty="0" smtClean="0"/>
              <a:t> 47</a:t>
            </a:r>
            <a:endParaRPr lang="en-US" dirty="0" smtClean="0"/>
          </a:p>
          <a:p>
            <a:r>
              <a:rPr lang="en-US" baseline="0" dirty="0" smtClean="0"/>
              <a:t>All other topic headings will provide feedback from feedback screen 46</a:t>
            </a:r>
            <a:endParaRPr lang="en-US" dirty="0" smtClean="0"/>
          </a:p>
          <a:p>
            <a:endParaRPr lang="en-US" dirty="0"/>
          </a:p>
        </p:txBody>
      </p:sp>
      <p:sp>
        <p:nvSpPr>
          <p:cNvPr id="4" name="Slide Number Placeholder 3"/>
          <p:cNvSpPr>
            <a:spLocks noGrp="1"/>
          </p:cNvSpPr>
          <p:nvPr>
            <p:ph type="sldNum" sz="quarter" idx="10"/>
          </p:nvPr>
        </p:nvSpPr>
        <p:spPr/>
        <p:txBody>
          <a:bodyPr/>
          <a:lstStyle/>
          <a:p>
            <a:fld id="{62162BA1-441E-43C8-A9A1-A04C8BE513B3}" type="slidenum">
              <a:rPr lang="en-US" smtClean="0"/>
              <a:t>42</a:t>
            </a:fld>
            <a:endParaRPr lang="en-US"/>
          </a:p>
        </p:txBody>
      </p:sp>
    </p:spTree>
    <p:extLst>
      <p:ext uri="{BB962C8B-B14F-4D97-AF65-F5344CB8AC3E}">
        <p14:creationId xmlns:p14="http://schemas.microsoft.com/office/powerpoint/2010/main" val="144696388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Click Actions: </a:t>
            </a:r>
          </a:p>
          <a:p>
            <a:endParaRPr lang="en-US" baseline="0" dirty="0" smtClean="0"/>
          </a:p>
          <a:p>
            <a:r>
              <a:rPr lang="en-US" baseline="0" dirty="0" smtClean="0"/>
              <a:t>Previous – will not be visible during the navigation activity</a:t>
            </a:r>
          </a:p>
          <a:p>
            <a:r>
              <a:rPr lang="en-US" baseline="0" dirty="0" smtClean="0"/>
              <a:t>Next – will not be visible during the navigation activity</a:t>
            </a:r>
            <a:endParaRPr lang="en-US" dirty="0" smtClean="0"/>
          </a:p>
          <a:p>
            <a:r>
              <a:rPr lang="en-US" dirty="0" smtClean="0"/>
              <a:t>Equipment – Slide</a:t>
            </a:r>
            <a:r>
              <a:rPr lang="en-US" baseline="0" dirty="0" smtClean="0"/>
              <a:t> 41</a:t>
            </a:r>
            <a:endParaRPr lang="en-US" dirty="0" smtClean="0"/>
          </a:p>
          <a:p>
            <a:r>
              <a:rPr lang="en-US" dirty="0" smtClean="0"/>
              <a:t>Voice and Coverage – Proceed</a:t>
            </a:r>
            <a:r>
              <a:rPr lang="en-US" baseline="0" dirty="0" smtClean="0"/>
              <a:t> to slide 43</a:t>
            </a:r>
          </a:p>
          <a:p>
            <a:r>
              <a:rPr lang="en-US" baseline="0" dirty="0" smtClean="0"/>
              <a:t>Services &amp; Features – Proceed to slide 42</a:t>
            </a:r>
          </a:p>
          <a:p>
            <a:r>
              <a:rPr lang="en-US" baseline="0" dirty="0" smtClean="0"/>
              <a:t>Web &amp; Data – Slide 44</a:t>
            </a:r>
          </a:p>
          <a:p>
            <a:r>
              <a:rPr lang="en-US" baseline="0" dirty="0" smtClean="0"/>
              <a:t>Troubleshooting Policies &amp; Tool Resources – Slide 45</a:t>
            </a:r>
            <a:endParaRPr lang="en-US" dirty="0" smtClean="0"/>
          </a:p>
          <a:p>
            <a:r>
              <a:rPr lang="en-US" baseline="0" dirty="0" smtClean="0"/>
              <a:t>All other topic headings will provide feedback from feedback screen 46</a:t>
            </a:r>
            <a:endParaRPr lang="en-US" dirty="0" smtClean="0"/>
          </a:p>
          <a:p>
            <a:endParaRPr lang="en-US" dirty="0"/>
          </a:p>
        </p:txBody>
      </p:sp>
      <p:sp>
        <p:nvSpPr>
          <p:cNvPr id="4" name="Slide Number Placeholder 3"/>
          <p:cNvSpPr>
            <a:spLocks noGrp="1"/>
          </p:cNvSpPr>
          <p:nvPr>
            <p:ph type="sldNum" sz="quarter" idx="10"/>
          </p:nvPr>
        </p:nvSpPr>
        <p:spPr/>
        <p:txBody>
          <a:bodyPr/>
          <a:lstStyle/>
          <a:p>
            <a:fld id="{62162BA1-441E-43C8-A9A1-A04C8BE513B3}" type="slidenum">
              <a:rPr lang="en-US" smtClean="0"/>
              <a:t>43</a:t>
            </a:fld>
            <a:endParaRPr lang="en-US"/>
          </a:p>
        </p:txBody>
      </p:sp>
    </p:spTree>
    <p:extLst>
      <p:ext uri="{BB962C8B-B14F-4D97-AF65-F5344CB8AC3E}">
        <p14:creationId xmlns:p14="http://schemas.microsoft.com/office/powerpoint/2010/main" val="141856381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Click Actions: </a:t>
            </a:r>
          </a:p>
          <a:p>
            <a:endParaRPr lang="en-US" baseline="0" dirty="0" smtClean="0"/>
          </a:p>
          <a:p>
            <a:r>
              <a:rPr lang="en-US" baseline="0" dirty="0" smtClean="0"/>
              <a:t>Previous – will not be visible during the navigation activity</a:t>
            </a:r>
          </a:p>
          <a:p>
            <a:r>
              <a:rPr lang="en-US" baseline="0" dirty="0" smtClean="0"/>
              <a:t>Next – will not be visible during the navigation activity</a:t>
            </a:r>
            <a:endParaRPr lang="en-US" dirty="0" smtClean="0"/>
          </a:p>
          <a:p>
            <a:r>
              <a:rPr lang="en-US" dirty="0" smtClean="0"/>
              <a:t>Equipment – Slide</a:t>
            </a:r>
            <a:r>
              <a:rPr lang="en-US" baseline="0" dirty="0" smtClean="0"/>
              <a:t> 41</a:t>
            </a:r>
            <a:endParaRPr lang="en-US" dirty="0" smtClean="0"/>
          </a:p>
          <a:p>
            <a:r>
              <a:rPr lang="en-US" dirty="0" smtClean="0"/>
              <a:t>Voice and Coverage – Proceed</a:t>
            </a:r>
            <a:r>
              <a:rPr lang="en-US" baseline="0" dirty="0" smtClean="0"/>
              <a:t> to slide 43</a:t>
            </a:r>
          </a:p>
          <a:p>
            <a:r>
              <a:rPr lang="en-US" baseline="0" dirty="0" smtClean="0"/>
              <a:t>Services &amp; Features – Proceed to slide 42</a:t>
            </a:r>
          </a:p>
          <a:p>
            <a:r>
              <a:rPr lang="en-US" baseline="0" dirty="0" smtClean="0"/>
              <a:t>Web &amp; Data – Slide 44</a:t>
            </a:r>
          </a:p>
          <a:p>
            <a:r>
              <a:rPr lang="en-US" baseline="0" dirty="0" smtClean="0"/>
              <a:t>Troubleshooting Policies &amp; Tool Resources – Slide 45</a:t>
            </a:r>
            <a:endParaRPr lang="en-US" dirty="0" smtClean="0"/>
          </a:p>
          <a:p>
            <a:r>
              <a:rPr lang="en-US" baseline="0" dirty="0" smtClean="0"/>
              <a:t>All other topic headings will provide feedback from feedback screen 46</a:t>
            </a:r>
          </a:p>
          <a:p>
            <a:endParaRPr lang="en-US" baseline="0"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62162BA1-441E-43C8-A9A1-A04C8BE513B3}" type="slidenum">
              <a:rPr lang="en-US" smtClean="0"/>
              <a:t>44</a:t>
            </a:fld>
            <a:endParaRPr lang="en-US"/>
          </a:p>
        </p:txBody>
      </p:sp>
    </p:spTree>
    <p:extLst>
      <p:ext uri="{BB962C8B-B14F-4D97-AF65-F5344CB8AC3E}">
        <p14:creationId xmlns:p14="http://schemas.microsoft.com/office/powerpoint/2010/main" val="163924677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Click Actions: </a:t>
            </a:r>
          </a:p>
          <a:p>
            <a:endParaRPr lang="en-US" baseline="0" dirty="0" smtClean="0"/>
          </a:p>
          <a:p>
            <a:r>
              <a:rPr lang="en-US" baseline="0" dirty="0" smtClean="0"/>
              <a:t>Previous – Proceed to the previous screen – *****ASK MARK IF WE NEED TO CREATE FEEDBACK SCREENS FOR EVERY WRONG ANSWER SO THAT THE SYSTEM WILL KNOW WHERE THE LAST SCREEN WAS BEFORE THE WRONG ANSWER WAS SELECTED*****</a:t>
            </a:r>
          </a:p>
          <a:p>
            <a:r>
              <a:rPr lang="en-US" baseline="0" dirty="0" smtClean="0"/>
              <a:t>Next – will not be visible during the navigation activity</a:t>
            </a:r>
            <a:endParaRPr lang="en-US" dirty="0" smtClean="0"/>
          </a:p>
          <a:p>
            <a:r>
              <a:rPr lang="en-US" dirty="0" smtClean="0"/>
              <a:t>Witness Room – Proceed</a:t>
            </a:r>
            <a:r>
              <a:rPr lang="en-US" baseline="0" dirty="0" smtClean="0"/>
              <a:t> to slide 29</a:t>
            </a:r>
          </a:p>
          <a:p>
            <a:endParaRPr lang="en-US" dirty="0" smtClean="0"/>
          </a:p>
          <a:p>
            <a:r>
              <a:rPr lang="en-US" dirty="0" smtClean="0"/>
              <a:t>Scene</a:t>
            </a:r>
            <a:r>
              <a:rPr lang="en-US" baseline="0" dirty="0" smtClean="0"/>
              <a:t> Notes: </a:t>
            </a:r>
          </a:p>
          <a:p>
            <a:r>
              <a:rPr lang="en-US" baseline="0" dirty="0" smtClean="0"/>
              <a:t>This is the wrong selection feedback screen that will pop up if they click on a wrong answer.</a:t>
            </a:r>
            <a:endParaRPr lang="en-US" dirty="0" smtClean="0"/>
          </a:p>
          <a:p>
            <a:endParaRPr lang="en-US" dirty="0"/>
          </a:p>
        </p:txBody>
      </p:sp>
      <p:sp>
        <p:nvSpPr>
          <p:cNvPr id="4" name="Slide Number Placeholder 3"/>
          <p:cNvSpPr>
            <a:spLocks noGrp="1"/>
          </p:cNvSpPr>
          <p:nvPr>
            <p:ph type="sldNum" sz="quarter" idx="10"/>
          </p:nvPr>
        </p:nvSpPr>
        <p:spPr/>
        <p:txBody>
          <a:bodyPr/>
          <a:lstStyle/>
          <a:p>
            <a:fld id="{62162BA1-441E-43C8-A9A1-A04C8BE513B3}" type="slidenum">
              <a:rPr lang="en-US" smtClean="0"/>
              <a:t>45</a:t>
            </a:fld>
            <a:endParaRPr lang="en-US"/>
          </a:p>
        </p:txBody>
      </p:sp>
    </p:spTree>
    <p:extLst>
      <p:ext uri="{BB962C8B-B14F-4D97-AF65-F5344CB8AC3E}">
        <p14:creationId xmlns:p14="http://schemas.microsoft.com/office/powerpoint/2010/main" val="224742896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Click Actions: </a:t>
            </a:r>
          </a:p>
          <a:p>
            <a:endParaRPr lang="en-US" baseline="0" dirty="0" smtClean="0"/>
          </a:p>
          <a:p>
            <a:r>
              <a:rPr lang="en-US" baseline="0" dirty="0" smtClean="0"/>
              <a:t>Previous – will not be visible during the navigation activity</a:t>
            </a:r>
          </a:p>
          <a:p>
            <a:r>
              <a:rPr lang="en-US" baseline="0" dirty="0" smtClean="0"/>
              <a:t>Next – will not be visible during the navigation activity</a:t>
            </a:r>
            <a:endParaRPr lang="en-US" dirty="0" smtClean="0"/>
          </a:p>
          <a:p>
            <a:r>
              <a:rPr lang="en-US" dirty="0" smtClean="0"/>
              <a:t>No Signal</a:t>
            </a:r>
            <a:r>
              <a:rPr lang="en-US" baseline="0" dirty="0" smtClean="0"/>
              <a:t> in Specific Location (Show) – Slide 48</a:t>
            </a:r>
            <a:endParaRPr lang="en-US" dirty="0" smtClean="0"/>
          </a:p>
          <a:p>
            <a:r>
              <a:rPr lang="en-US" baseline="0" dirty="0" smtClean="0"/>
              <a:t>All other topic headings will provide feedback from feedback screen 46</a:t>
            </a:r>
          </a:p>
          <a:p>
            <a:endParaRPr lang="en-US" baseline="0" dirty="0" smtClean="0"/>
          </a:p>
          <a:p>
            <a:r>
              <a:rPr lang="en-US" baseline="0" dirty="0" smtClean="0"/>
              <a:t>Scene Notes: A pop up box should be displayed on this screen. </a:t>
            </a:r>
          </a:p>
          <a:p>
            <a:endParaRPr lang="en-US" baseline="0"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62162BA1-441E-43C8-A9A1-A04C8BE513B3}" type="slidenum">
              <a:rPr lang="en-US" smtClean="0"/>
              <a:t>46</a:t>
            </a:fld>
            <a:endParaRPr lang="en-US"/>
          </a:p>
        </p:txBody>
      </p:sp>
    </p:spTree>
    <p:extLst>
      <p:ext uri="{BB962C8B-B14F-4D97-AF65-F5344CB8AC3E}">
        <p14:creationId xmlns:p14="http://schemas.microsoft.com/office/powerpoint/2010/main" val="163924677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Click Actions: </a:t>
            </a:r>
          </a:p>
          <a:p>
            <a:endParaRPr lang="en-US" baseline="0" dirty="0" smtClean="0"/>
          </a:p>
          <a:p>
            <a:r>
              <a:rPr lang="en-US" baseline="0" dirty="0" smtClean="0"/>
              <a:t>Previous – will not be visible during the navigation activity</a:t>
            </a:r>
          </a:p>
          <a:p>
            <a:r>
              <a:rPr lang="en-US" baseline="0" dirty="0" smtClean="0"/>
              <a:t>Next – Slide 49</a:t>
            </a:r>
            <a:endParaRPr lang="en-US" dirty="0" smtClean="0"/>
          </a:p>
          <a:p>
            <a:endParaRPr lang="en-US" baseline="0" dirty="0" smtClean="0"/>
          </a:p>
          <a:p>
            <a:r>
              <a:rPr lang="en-US" dirty="0" smtClean="0"/>
              <a:t>Scene</a:t>
            </a:r>
            <a:r>
              <a:rPr lang="en-US" baseline="0" dirty="0" smtClean="0"/>
              <a:t> Notes:</a:t>
            </a:r>
          </a:p>
          <a:p>
            <a:r>
              <a:rPr lang="en-US" baseline="0" dirty="0" smtClean="0"/>
              <a:t>Once they select No signal in a specific location, this slide should appear. Zoom in on Device Symptoms and display pop up for device symptoms. They can then exit out of that zoom in box and the Potential root causes box will zoom in with appropriate pop up box for that sections and repeating experience as previous popup box.</a:t>
            </a:r>
            <a:endParaRPr lang="en-US" dirty="0" smtClean="0"/>
          </a:p>
          <a:p>
            <a:endParaRPr lang="en-US" dirty="0"/>
          </a:p>
        </p:txBody>
      </p:sp>
      <p:sp>
        <p:nvSpPr>
          <p:cNvPr id="4" name="Slide Number Placeholder 3"/>
          <p:cNvSpPr>
            <a:spLocks noGrp="1"/>
          </p:cNvSpPr>
          <p:nvPr>
            <p:ph type="sldNum" sz="quarter" idx="10"/>
          </p:nvPr>
        </p:nvSpPr>
        <p:spPr/>
        <p:txBody>
          <a:bodyPr/>
          <a:lstStyle/>
          <a:p>
            <a:fld id="{62162BA1-441E-43C8-A9A1-A04C8BE513B3}" type="slidenum">
              <a:rPr lang="en-US" smtClean="0"/>
              <a:t>47</a:t>
            </a:fld>
            <a:endParaRPr lang="en-US"/>
          </a:p>
        </p:txBody>
      </p:sp>
    </p:spTree>
    <p:extLst>
      <p:ext uri="{BB962C8B-B14F-4D97-AF65-F5344CB8AC3E}">
        <p14:creationId xmlns:p14="http://schemas.microsoft.com/office/powerpoint/2010/main" val="163924677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Click Actions: </a:t>
            </a:r>
          </a:p>
          <a:p>
            <a:endParaRPr lang="en-US" baseline="0" dirty="0" smtClean="0"/>
          </a:p>
          <a:p>
            <a:r>
              <a:rPr lang="en-US" baseline="0" dirty="0" smtClean="0"/>
              <a:t>Previous – Slide 48</a:t>
            </a:r>
          </a:p>
          <a:p>
            <a:r>
              <a:rPr lang="en-US" baseline="0" dirty="0" smtClean="0"/>
              <a:t>Next – Slide 50</a:t>
            </a:r>
            <a:endParaRPr lang="en-US" dirty="0" smtClean="0"/>
          </a:p>
          <a:p>
            <a:endParaRPr lang="en-US" baseline="0" dirty="0" smtClean="0"/>
          </a:p>
          <a:p>
            <a:r>
              <a:rPr lang="en-US" baseline="0" dirty="0" smtClean="0"/>
              <a:t>Scene Notes: </a:t>
            </a:r>
          </a:p>
          <a:p>
            <a:endParaRPr lang="en-US" baseline="0"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62162BA1-441E-43C8-A9A1-A04C8BE513B3}" type="slidenum">
              <a:rPr lang="en-US" smtClean="0"/>
              <a:t>48</a:t>
            </a:fld>
            <a:endParaRPr lang="en-US"/>
          </a:p>
        </p:txBody>
      </p:sp>
    </p:spTree>
    <p:extLst>
      <p:ext uri="{BB962C8B-B14F-4D97-AF65-F5344CB8AC3E}">
        <p14:creationId xmlns:p14="http://schemas.microsoft.com/office/powerpoint/2010/main" val="163924677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Click Actions: </a:t>
            </a:r>
          </a:p>
          <a:p>
            <a:endParaRPr lang="en-US" baseline="0" dirty="0" smtClean="0"/>
          </a:p>
          <a:p>
            <a:r>
              <a:rPr lang="en-US" baseline="0" dirty="0" smtClean="0"/>
              <a:t>Previous – Slide 49</a:t>
            </a:r>
          </a:p>
          <a:p>
            <a:r>
              <a:rPr lang="en-US" baseline="0" dirty="0" smtClean="0"/>
              <a:t>Next – Slide 51</a:t>
            </a:r>
            <a:endParaRPr lang="en-US" dirty="0" smtClean="0"/>
          </a:p>
          <a:p>
            <a:endParaRPr lang="en-US" dirty="0" smtClean="0"/>
          </a:p>
          <a:p>
            <a:r>
              <a:rPr lang="en-US" dirty="0" smtClean="0"/>
              <a:t>Scene</a:t>
            </a:r>
            <a:r>
              <a:rPr lang="en-US" baseline="0" dirty="0" smtClean="0"/>
              <a:t> notes: </a:t>
            </a:r>
          </a:p>
          <a:p>
            <a:r>
              <a:rPr lang="en-US" baseline="0" dirty="0" smtClean="0"/>
              <a:t>This scene popup box will be displayed then the community image will move from full screen to half screen which end result will be shown in slide 51. </a:t>
            </a:r>
            <a:endParaRPr lang="en-US" dirty="0"/>
          </a:p>
        </p:txBody>
      </p:sp>
      <p:sp>
        <p:nvSpPr>
          <p:cNvPr id="4" name="Slide Number Placeholder 3"/>
          <p:cNvSpPr>
            <a:spLocks noGrp="1"/>
          </p:cNvSpPr>
          <p:nvPr>
            <p:ph type="sldNum" sz="quarter" idx="10"/>
          </p:nvPr>
        </p:nvSpPr>
        <p:spPr/>
        <p:txBody>
          <a:bodyPr/>
          <a:lstStyle/>
          <a:p>
            <a:fld id="{62162BA1-441E-43C8-A9A1-A04C8BE513B3}" type="slidenum">
              <a:rPr lang="en-US" smtClean="0"/>
              <a:t>49</a:t>
            </a:fld>
            <a:endParaRPr lang="en-US"/>
          </a:p>
        </p:txBody>
      </p:sp>
    </p:spTree>
    <p:extLst>
      <p:ext uri="{BB962C8B-B14F-4D97-AF65-F5344CB8AC3E}">
        <p14:creationId xmlns:p14="http://schemas.microsoft.com/office/powerpoint/2010/main" val="229820372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Click Actions: </a:t>
            </a:r>
          </a:p>
          <a:p>
            <a:endParaRPr lang="en-US" baseline="0" dirty="0" smtClean="0"/>
          </a:p>
          <a:p>
            <a:r>
              <a:rPr lang="en-US" baseline="0" dirty="0" smtClean="0"/>
              <a:t>Community Document – Allow the CSR to resize the window. Outcome will be Slide 52</a:t>
            </a:r>
          </a:p>
          <a:p>
            <a:r>
              <a:rPr lang="en-US" baseline="0" dirty="0" smtClean="0"/>
              <a:t>Previous – Slide 50</a:t>
            </a:r>
          </a:p>
          <a:p>
            <a:r>
              <a:rPr lang="en-US" baseline="0" dirty="0" smtClean="0"/>
              <a:t>Next – Next button will not be visible as the action must be completed to proceed to next slide</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62162BA1-441E-43C8-A9A1-A04C8BE513B3}" type="slidenum">
              <a:rPr lang="en-US" smtClean="0"/>
              <a:t>50</a:t>
            </a:fld>
            <a:endParaRPr lang="en-US"/>
          </a:p>
        </p:txBody>
      </p:sp>
    </p:spTree>
    <p:extLst>
      <p:ext uri="{BB962C8B-B14F-4D97-AF65-F5344CB8AC3E}">
        <p14:creationId xmlns:p14="http://schemas.microsoft.com/office/powerpoint/2010/main" val="229820372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Click Actions: </a:t>
            </a:r>
          </a:p>
          <a:p>
            <a:endParaRPr lang="en-US" baseline="0" dirty="0" smtClean="0"/>
          </a:p>
          <a:p>
            <a:r>
              <a:rPr lang="en-US" baseline="0" dirty="0" smtClean="0"/>
              <a:t>Video – Video will automatically play and will be allowed to re-watch upon another click</a:t>
            </a:r>
          </a:p>
          <a:p>
            <a:r>
              <a:rPr lang="en-US" baseline="0" dirty="0" smtClean="0"/>
              <a:t>Witness Information – Slide will need to be created with correct and incorrect answers</a:t>
            </a:r>
          </a:p>
          <a:p>
            <a:r>
              <a:rPr lang="en-US" baseline="0" dirty="0" smtClean="0"/>
              <a:t>Samson – </a:t>
            </a:r>
          </a:p>
          <a:p>
            <a:r>
              <a:rPr lang="en-US" baseline="0" dirty="0" err="1" smtClean="0"/>
              <a:t>QuikView</a:t>
            </a:r>
            <a:r>
              <a:rPr lang="en-US" baseline="0" dirty="0" smtClean="0"/>
              <a:t> – </a:t>
            </a:r>
          </a:p>
          <a:p>
            <a:r>
              <a:rPr lang="en-US" baseline="0" dirty="0" smtClean="0"/>
              <a:t>Desktop Tool – </a:t>
            </a:r>
          </a:p>
          <a:p>
            <a:r>
              <a:rPr lang="en-US" baseline="0" dirty="0" err="1" smtClean="0"/>
              <a:t>iHLR</a:t>
            </a:r>
            <a:r>
              <a:rPr lang="en-US" baseline="0" dirty="0" smtClean="0"/>
              <a:t> – </a:t>
            </a:r>
          </a:p>
          <a:p>
            <a:r>
              <a:rPr lang="en-US" baseline="0" dirty="0" smtClean="0"/>
              <a:t>Handset Dashboard – </a:t>
            </a:r>
          </a:p>
          <a:p>
            <a:r>
              <a:rPr lang="en-US" baseline="0" dirty="0" smtClean="0"/>
              <a:t>Device Model Warranty – </a:t>
            </a:r>
          </a:p>
          <a:p>
            <a:r>
              <a:rPr lang="en-US" baseline="0" dirty="0" smtClean="0"/>
              <a:t>IMEI Blocking Tool – </a:t>
            </a:r>
          </a:p>
          <a:p>
            <a:r>
              <a:rPr lang="en-US" baseline="0" dirty="0" smtClean="0"/>
              <a:t>Remedy – </a:t>
            </a:r>
          </a:p>
          <a:p>
            <a:r>
              <a:rPr lang="en-US" baseline="0" dirty="0" smtClean="0"/>
              <a:t>NCI – Slide 53</a:t>
            </a:r>
          </a:p>
          <a:p>
            <a:r>
              <a:rPr lang="en-US" baseline="0" dirty="0" smtClean="0"/>
              <a:t>Customer Steps - </a:t>
            </a:r>
            <a:endParaRPr lang="en-US" dirty="0" smtClean="0"/>
          </a:p>
          <a:p>
            <a:r>
              <a:rPr lang="en-US" dirty="0" smtClean="0"/>
              <a:t> </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Scene Notes</a:t>
            </a:r>
            <a:r>
              <a:rPr lang="en-US" baseline="0" dirty="0" smtClean="0"/>
              <a:t>: </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Computer will have image of Samson, QV, and other tools for the Agent to view. If the agent picks an image that will not help them, they will receive feedback and will have a point value for each screen.</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62162BA1-441E-43C8-A9A1-A04C8BE513B3}" type="slidenum">
              <a:rPr lang="en-US" smtClean="0"/>
              <a:t>51</a:t>
            </a:fld>
            <a:endParaRPr lang="en-US"/>
          </a:p>
        </p:txBody>
      </p:sp>
    </p:spTree>
    <p:extLst>
      <p:ext uri="{BB962C8B-B14F-4D97-AF65-F5344CB8AC3E}">
        <p14:creationId xmlns:p14="http://schemas.microsoft.com/office/powerpoint/2010/main" val="29586652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Click Actions: </a:t>
            </a:r>
          </a:p>
          <a:p>
            <a:endParaRPr lang="en-US" dirty="0" smtClean="0"/>
          </a:p>
          <a:p>
            <a:r>
              <a:rPr lang="en-US" dirty="0" smtClean="0"/>
              <a:t>Agent</a:t>
            </a:r>
            <a:r>
              <a:rPr lang="en-US" baseline="0" dirty="0" smtClean="0"/>
              <a:t> Name box – When you click on the agent name box, the user will be able to type the name for the agent to be used throughout the game.</a:t>
            </a:r>
          </a:p>
          <a:p>
            <a:endParaRPr lang="en-US" baseline="0" dirty="0" smtClean="0"/>
          </a:p>
          <a:p>
            <a:r>
              <a:rPr lang="en-US" baseline="0" dirty="0" smtClean="0"/>
              <a:t>Next – Click the start box to proceed to the next screen slide 9</a:t>
            </a:r>
          </a:p>
          <a:p>
            <a:endParaRPr lang="en-US" baseline="0" dirty="0" smtClean="0"/>
          </a:p>
          <a:p>
            <a:r>
              <a:rPr lang="en-US" baseline="0" dirty="0" smtClean="0"/>
              <a:t>Notes for Scene: </a:t>
            </a:r>
          </a:p>
          <a:p>
            <a:r>
              <a:rPr lang="en-US" baseline="0" dirty="0" smtClean="0"/>
              <a:t>There should be a box for the User to type in a name and once complete, the agent name will appear throughout the mission.</a:t>
            </a:r>
            <a:endParaRPr lang="en-US" dirty="0"/>
          </a:p>
        </p:txBody>
      </p:sp>
      <p:sp>
        <p:nvSpPr>
          <p:cNvPr id="4" name="Slide Number Placeholder 3"/>
          <p:cNvSpPr>
            <a:spLocks noGrp="1"/>
          </p:cNvSpPr>
          <p:nvPr>
            <p:ph type="sldNum" sz="quarter" idx="10"/>
          </p:nvPr>
        </p:nvSpPr>
        <p:spPr/>
        <p:txBody>
          <a:bodyPr/>
          <a:lstStyle/>
          <a:p>
            <a:fld id="{62162BA1-441E-43C8-A9A1-A04C8BE513B3}" type="slidenum">
              <a:rPr lang="en-US" smtClean="0"/>
              <a:t>7</a:t>
            </a:fld>
            <a:endParaRPr lang="en-US"/>
          </a:p>
        </p:txBody>
      </p:sp>
    </p:spTree>
    <p:extLst>
      <p:ext uri="{BB962C8B-B14F-4D97-AF65-F5344CB8AC3E}">
        <p14:creationId xmlns:p14="http://schemas.microsoft.com/office/powerpoint/2010/main" val="232751114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Click Actions: </a:t>
            </a:r>
          </a:p>
          <a:p>
            <a:endParaRPr lang="en-US" baseline="0" dirty="0" smtClean="0"/>
          </a:p>
          <a:p>
            <a:r>
              <a:rPr lang="en-US" baseline="0" dirty="0" smtClean="0"/>
              <a:t>Search: </a:t>
            </a:r>
          </a:p>
          <a:p>
            <a:endParaRPr lang="en-US" baseline="0"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62162BA1-441E-43C8-A9A1-A04C8BE513B3}" type="slidenum">
              <a:rPr lang="en-US" smtClean="0"/>
              <a:t>52</a:t>
            </a:fld>
            <a:endParaRPr lang="en-US"/>
          </a:p>
        </p:txBody>
      </p:sp>
    </p:spTree>
    <p:extLst>
      <p:ext uri="{BB962C8B-B14F-4D97-AF65-F5344CB8AC3E}">
        <p14:creationId xmlns:p14="http://schemas.microsoft.com/office/powerpoint/2010/main" val="330042249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Click Actions: </a:t>
            </a:r>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Known Outages: Slide 61</a:t>
            </a:r>
          </a:p>
          <a:p>
            <a:r>
              <a:rPr lang="en-US" dirty="0" smtClean="0"/>
              <a:t>Coverage:</a:t>
            </a:r>
            <a:r>
              <a:rPr lang="en-US" baseline="0" dirty="0" smtClean="0"/>
              <a:t> </a:t>
            </a:r>
          </a:p>
          <a:p>
            <a:r>
              <a:rPr lang="en-US" baseline="0" dirty="0" smtClean="0"/>
              <a:t>2G: Slide 55</a:t>
            </a:r>
          </a:p>
          <a:p>
            <a:r>
              <a:rPr lang="en-US" baseline="0" dirty="0" smtClean="0"/>
              <a:t>3G/4G/LTE: Slide 56</a:t>
            </a:r>
          </a:p>
          <a:p>
            <a:r>
              <a:rPr lang="en-US" baseline="0" dirty="0" smtClean="0"/>
              <a:t>Clock: Slide 58</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62162BA1-441E-43C8-A9A1-A04C8BE513B3}" type="slidenum">
              <a:rPr lang="en-US" smtClean="0"/>
              <a:t>53</a:t>
            </a:fld>
            <a:endParaRPr lang="en-US"/>
          </a:p>
        </p:txBody>
      </p:sp>
    </p:spTree>
    <p:extLst>
      <p:ext uri="{BB962C8B-B14F-4D97-AF65-F5344CB8AC3E}">
        <p14:creationId xmlns:p14="http://schemas.microsoft.com/office/powerpoint/2010/main" val="185571379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Click Actions: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Known Outages: Slide 61</a:t>
            </a:r>
          </a:p>
          <a:p>
            <a:r>
              <a:rPr lang="en-US" dirty="0" smtClean="0"/>
              <a:t>Coverage:</a:t>
            </a:r>
            <a:r>
              <a:rPr lang="en-US" baseline="0" dirty="0" smtClean="0"/>
              <a:t> </a:t>
            </a:r>
          </a:p>
          <a:p>
            <a:r>
              <a:rPr lang="en-US" baseline="0" dirty="0" smtClean="0"/>
              <a:t>2G: Slide 55</a:t>
            </a:r>
          </a:p>
          <a:p>
            <a:r>
              <a:rPr lang="en-US" baseline="0" dirty="0" smtClean="0"/>
              <a:t>3G/4G/LTE: Slide 56</a:t>
            </a:r>
          </a:p>
          <a:p>
            <a:r>
              <a:rPr lang="en-US" baseline="0" dirty="0" smtClean="0"/>
              <a:t>Clock: Slide 58</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Phone Icon: Slide 59</a:t>
            </a:r>
          </a:p>
          <a:p>
            <a:endParaRPr lang="en-US" dirty="0" smtClean="0"/>
          </a:p>
        </p:txBody>
      </p:sp>
      <p:sp>
        <p:nvSpPr>
          <p:cNvPr id="4" name="Slide Number Placeholder 3"/>
          <p:cNvSpPr>
            <a:spLocks noGrp="1"/>
          </p:cNvSpPr>
          <p:nvPr>
            <p:ph type="sldNum" sz="quarter" idx="10"/>
          </p:nvPr>
        </p:nvSpPr>
        <p:spPr/>
        <p:txBody>
          <a:bodyPr/>
          <a:lstStyle/>
          <a:p>
            <a:fld id="{62162BA1-441E-43C8-A9A1-A04C8BE513B3}" type="slidenum">
              <a:rPr lang="en-US" smtClean="0"/>
              <a:t>54</a:t>
            </a:fld>
            <a:endParaRPr lang="en-US"/>
          </a:p>
        </p:txBody>
      </p:sp>
    </p:spTree>
    <p:extLst>
      <p:ext uri="{BB962C8B-B14F-4D97-AF65-F5344CB8AC3E}">
        <p14:creationId xmlns:p14="http://schemas.microsoft.com/office/powerpoint/2010/main" val="275261043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Click Actions: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Known Outages: Slide 61</a:t>
            </a:r>
          </a:p>
          <a:p>
            <a:r>
              <a:rPr lang="en-US" dirty="0" smtClean="0"/>
              <a:t>Coverage:</a:t>
            </a:r>
            <a:r>
              <a:rPr lang="en-US" baseline="0" dirty="0" smtClean="0"/>
              <a:t> </a:t>
            </a:r>
          </a:p>
          <a:p>
            <a:r>
              <a:rPr lang="en-US" baseline="0" dirty="0" smtClean="0"/>
              <a:t>2G: Slide 55</a:t>
            </a:r>
          </a:p>
          <a:p>
            <a:r>
              <a:rPr lang="en-US" baseline="0" dirty="0" smtClean="0"/>
              <a:t>3G/4G/LTE: Slide 56</a:t>
            </a:r>
          </a:p>
          <a:p>
            <a:r>
              <a:rPr lang="en-US" baseline="0" dirty="0" smtClean="0"/>
              <a:t>Clock: Slide 58</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Phone Icon: Slide 59</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62162BA1-441E-43C8-A9A1-A04C8BE513B3}" type="slidenum">
              <a:rPr lang="en-US" smtClean="0"/>
              <a:t>55</a:t>
            </a:fld>
            <a:endParaRPr lang="en-US"/>
          </a:p>
        </p:txBody>
      </p:sp>
    </p:spTree>
    <p:extLst>
      <p:ext uri="{BB962C8B-B14F-4D97-AF65-F5344CB8AC3E}">
        <p14:creationId xmlns:p14="http://schemas.microsoft.com/office/powerpoint/2010/main" val="217718335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Click Actions: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Known Outages: Slide 61</a:t>
            </a:r>
          </a:p>
          <a:p>
            <a:r>
              <a:rPr lang="en-US" dirty="0" smtClean="0"/>
              <a:t>Coverage:</a:t>
            </a:r>
            <a:r>
              <a:rPr lang="en-US" baseline="0" dirty="0" smtClean="0"/>
              <a:t> </a:t>
            </a:r>
          </a:p>
          <a:p>
            <a:r>
              <a:rPr lang="en-US" baseline="0" dirty="0" smtClean="0"/>
              <a:t>2G: Slide 55</a:t>
            </a:r>
          </a:p>
          <a:p>
            <a:r>
              <a:rPr lang="en-US" baseline="0" dirty="0" smtClean="0"/>
              <a:t>3G/4G/LTE: Slide 56</a:t>
            </a:r>
          </a:p>
          <a:p>
            <a:r>
              <a:rPr lang="en-US" baseline="0" dirty="0" smtClean="0"/>
              <a:t>Clock: Slide 58</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Phone Icon: Slide 59</a:t>
            </a:r>
          </a:p>
          <a:p>
            <a:endParaRPr lang="en-US" dirty="0"/>
          </a:p>
        </p:txBody>
      </p:sp>
      <p:sp>
        <p:nvSpPr>
          <p:cNvPr id="4" name="Slide Number Placeholder 3"/>
          <p:cNvSpPr>
            <a:spLocks noGrp="1"/>
          </p:cNvSpPr>
          <p:nvPr>
            <p:ph type="sldNum" sz="quarter" idx="10"/>
          </p:nvPr>
        </p:nvSpPr>
        <p:spPr/>
        <p:txBody>
          <a:bodyPr/>
          <a:lstStyle/>
          <a:p>
            <a:fld id="{62162BA1-441E-43C8-A9A1-A04C8BE513B3}" type="slidenum">
              <a:rPr lang="en-US" smtClean="0"/>
              <a:t>56</a:t>
            </a:fld>
            <a:endParaRPr lang="en-US"/>
          </a:p>
        </p:txBody>
      </p:sp>
    </p:spTree>
    <p:extLst>
      <p:ext uri="{BB962C8B-B14F-4D97-AF65-F5344CB8AC3E}">
        <p14:creationId xmlns:p14="http://schemas.microsoft.com/office/powerpoint/2010/main" val="231478047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Click Actions: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Known Outages: Slide 61</a:t>
            </a:r>
          </a:p>
          <a:p>
            <a:r>
              <a:rPr lang="en-US" dirty="0" smtClean="0"/>
              <a:t>Coverage:</a:t>
            </a:r>
            <a:r>
              <a:rPr lang="en-US" baseline="0" dirty="0" smtClean="0"/>
              <a:t> </a:t>
            </a:r>
          </a:p>
          <a:p>
            <a:r>
              <a:rPr lang="en-US" baseline="0" dirty="0" smtClean="0"/>
              <a:t>2G: Slide 55</a:t>
            </a:r>
          </a:p>
          <a:p>
            <a:r>
              <a:rPr lang="en-US" baseline="0" dirty="0" smtClean="0"/>
              <a:t>3G/4G/LTE: Slide 56</a:t>
            </a:r>
          </a:p>
          <a:p>
            <a:r>
              <a:rPr lang="en-US" baseline="0" dirty="0" smtClean="0"/>
              <a:t>Clock: Slide 58</a:t>
            </a:r>
            <a:endParaRPr lang="en-US" dirty="0" smtClean="0"/>
          </a:p>
          <a:p>
            <a:r>
              <a:rPr lang="en-US" dirty="0" smtClean="0"/>
              <a:t>Phone Icon: Slide 59</a:t>
            </a:r>
            <a:endParaRPr lang="en-US" dirty="0"/>
          </a:p>
        </p:txBody>
      </p:sp>
      <p:sp>
        <p:nvSpPr>
          <p:cNvPr id="4" name="Slide Number Placeholder 3"/>
          <p:cNvSpPr>
            <a:spLocks noGrp="1"/>
          </p:cNvSpPr>
          <p:nvPr>
            <p:ph type="sldNum" sz="quarter" idx="10"/>
          </p:nvPr>
        </p:nvSpPr>
        <p:spPr/>
        <p:txBody>
          <a:bodyPr/>
          <a:lstStyle/>
          <a:p>
            <a:fld id="{62162BA1-441E-43C8-A9A1-A04C8BE513B3}" type="slidenum">
              <a:rPr lang="en-US" smtClean="0"/>
              <a:t>57</a:t>
            </a:fld>
            <a:endParaRPr lang="en-US"/>
          </a:p>
        </p:txBody>
      </p:sp>
    </p:spTree>
    <p:extLst>
      <p:ext uri="{BB962C8B-B14F-4D97-AF65-F5344CB8AC3E}">
        <p14:creationId xmlns:p14="http://schemas.microsoft.com/office/powerpoint/2010/main" val="361110019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Click Actions: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Known Outages: Slide 61</a:t>
            </a:r>
          </a:p>
          <a:p>
            <a:r>
              <a:rPr lang="en-US" dirty="0" smtClean="0"/>
              <a:t>Coverage:</a:t>
            </a:r>
            <a:r>
              <a:rPr lang="en-US" baseline="0" dirty="0" smtClean="0"/>
              <a:t> </a:t>
            </a:r>
          </a:p>
          <a:p>
            <a:r>
              <a:rPr lang="en-US" baseline="0" dirty="0" smtClean="0"/>
              <a:t>2G: Slide 55</a:t>
            </a:r>
          </a:p>
          <a:p>
            <a:r>
              <a:rPr lang="en-US" baseline="0" dirty="0" smtClean="0"/>
              <a:t>3G/4G/LTE: Slide 56</a:t>
            </a:r>
          </a:p>
          <a:p>
            <a:r>
              <a:rPr lang="en-US" baseline="0" dirty="0" smtClean="0"/>
              <a:t>Clock: Slide 58</a:t>
            </a:r>
            <a:endParaRPr lang="en-US" dirty="0" smtClean="0"/>
          </a:p>
          <a:p>
            <a:endParaRPr lang="en-US" dirty="0"/>
          </a:p>
        </p:txBody>
      </p:sp>
      <p:sp>
        <p:nvSpPr>
          <p:cNvPr id="4" name="Slide Number Placeholder 3"/>
          <p:cNvSpPr>
            <a:spLocks noGrp="1"/>
          </p:cNvSpPr>
          <p:nvPr>
            <p:ph type="sldNum" sz="quarter" idx="10"/>
          </p:nvPr>
        </p:nvSpPr>
        <p:spPr/>
        <p:txBody>
          <a:bodyPr/>
          <a:lstStyle/>
          <a:p>
            <a:fld id="{62162BA1-441E-43C8-A9A1-A04C8BE513B3}" type="slidenum">
              <a:rPr lang="en-US" smtClean="0"/>
              <a:t>58</a:t>
            </a:fld>
            <a:endParaRPr lang="en-US"/>
          </a:p>
        </p:txBody>
      </p:sp>
    </p:spTree>
    <p:extLst>
      <p:ext uri="{BB962C8B-B14F-4D97-AF65-F5344CB8AC3E}">
        <p14:creationId xmlns:p14="http://schemas.microsoft.com/office/powerpoint/2010/main" val="82817546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Click Actions: </a:t>
            </a:r>
          </a:p>
          <a:p>
            <a:endParaRPr lang="en-US" dirty="0" smtClean="0"/>
          </a:p>
          <a:p>
            <a:r>
              <a:rPr lang="en-US" dirty="0" smtClean="0"/>
              <a:t>Recent</a:t>
            </a:r>
            <a:r>
              <a:rPr lang="en-US" baseline="0" dirty="0" smtClean="0"/>
              <a:t>: 62</a:t>
            </a:r>
          </a:p>
          <a:p>
            <a:r>
              <a:rPr lang="en-US" baseline="0" dirty="0" smtClean="0"/>
              <a:t>Historical: Slide 61</a:t>
            </a:r>
          </a:p>
          <a:p>
            <a:r>
              <a:rPr lang="en-US" baseline="0" dirty="0" smtClean="0"/>
              <a:t>Other Known Issues: Slide 63</a:t>
            </a:r>
          </a:p>
          <a:p>
            <a:r>
              <a:rPr lang="en-US" baseline="0" dirty="0" smtClean="0"/>
              <a:t>Emerging Issues: Slide 64</a:t>
            </a:r>
          </a:p>
          <a:p>
            <a:r>
              <a:rPr lang="en-US" baseline="0" dirty="0" smtClean="0"/>
              <a:t>Home: Slide 54</a:t>
            </a:r>
            <a:endParaRPr lang="en-US" dirty="0" smtClean="0"/>
          </a:p>
          <a:p>
            <a:endParaRPr lang="en-US" dirty="0"/>
          </a:p>
        </p:txBody>
      </p:sp>
      <p:sp>
        <p:nvSpPr>
          <p:cNvPr id="4" name="Slide Number Placeholder 3"/>
          <p:cNvSpPr>
            <a:spLocks noGrp="1"/>
          </p:cNvSpPr>
          <p:nvPr>
            <p:ph type="sldNum" sz="quarter" idx="10"/>
          </p:nvPr>
        </p:nvSpPr>
        <p:spPr/>
        <p:txBody>
          <a:bodyPr/>
          <a:lstStyle/>
          <a:p>
            <a:fld id="{62162BA1-441E-43C8-A9A1-A04C8BE513B3}" type="slidenum">
              <a:rPr lang="en-US" smtClean="0"/>
              <a:t>59</a:t>
            </a:fld>
            <a:endParaRPr lang="en-US"/>
          </a:p>
        </p:txBody>
      </p:sp>
    </p:spTree>
    <p:extLst>
      <p:ext uri="{BB962C8B-B14F-4D97-AF65-F5344CB8AC3E}">
        <p14:creationId xmlns:p14="http://schemas.microsoft.com/office/powerpoint/2010/main" val="116001576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Click Actions: </a:t>
            </a:r>
          </a:p>
          <a:p>
            <a:endParaRPr lang="en-US" dirty="0" smtClean="0"/>
          </a:p>
          <a:p>
            <a:r>
              <a:rPr lang="en-US" dirty="0" smtClean="0"/>
              <a:t>Recent</a:t>
            </a:r>
            <a:r>
              <a:rPr lang="en-US" baseline="0" dirty="0" smtClean="0"/>
              <a:t>: 62</a:t>
            </a:r>
          </a:p>
          <a:p>
            <a:r>
              <a:rPr lang="en-US" baseline="0" dirty="0" smtClean="0"/>
              <a:t>Historical: Slide 61</a:t>
            </a:r>
          </a:p>
          <a:p>
            <a:r>
              <a:rPr lang="en-US" baseline="0" dirty="0" smtClean="0"/>
              <a:t>Other Known Issues: Slide 63</a:t>
            </a:r>
          </a:p>
          <a:p>
            <a:r>
              <a:rPr lang="en-US" baseline="0" dirty="0" smtClean="0"/>
              <a:t>Emerging Issues: Slide 64</a:t>
            </a:r>
          </a:p>
          <a:p>
            <a:r>
              <a:rPr lang="en-US" baseline="0" dirty="0" smtClean="0"/>
              <a:t>Home: Slide 54</a:t>
            </a:r>
            <a:endParaRPr lang="en-US" dirty="0" smtClean="0"/>
          </a:p>
        </p:txBody>
      </p:sp>
      <p:sp>
        <p:nvSpPr>
          <p:cNvPr id="4" name="Slide Number Placeholder 3"/>
          <p:cNvSpPr>
            <a:spLocks noGrp="1"/>
          </p:cNvSpPr>
          <p:nvPr>
            <p:ph type="sldNum" sz="quarter" idx="10"/>
          </p:nvPr>
        </p:nvSpPr>
        <p:spPr/>
        <p:txBody>
          <a:bodyPr/>
          <a:lstStyle/>
          <a:p>
            <a:fld id="{62162BA1-441E-43C8-A9A1-A04C8BE513B3}" type="slidenum">
              <a:rPr lang="en-US" smtClean="0"/>
              <a:t>60</a:t>
            </a:fld>
            <a:endParaRPr lang="en-US"/>
          </a:p>
        </p:txBody>
      </p:sp>
    </p:spTree>
    <p:extLst>
      <p:ext uri="{BB962C8B-B14F-4D97-AF65-F5344CB8AC3E}">
        <p14:creationId xmlns:p14="http://schemas.microsoft.com/office/powerpoint/2010/main" val="34531600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Click Actions: </a:t>
            </a:r>
          </a:p>
          <a:p>
            <a:endParaRPr lang="en-US" dirty="0" smtClean="0"/>
          </a:p>
          <a:p>
            <a:r>
              <a:rPr lang="en-US" dirty="0" smtClean="0"/>
              <a:t>Recent</a:t>
            </a:r>
            <a:r>
              <a:rPr lang="en-US" baseline="0" dirty="0" smtClean="0"/>
              <a:t>: 62</a:t>
            </a:r>
          </a:p>
          <a:p>
            <a:r>
              <a:rPr lang="en-US" baseline="0" dirty="0" smtClean="0"/>
              <a:t>Historical: Slide 61</a:t>
            </a:r>
          </a:p>
          <a:p>
            <a:r>
              <a:rPr lang="en-US" baseline="0" dirty="0" smtClean="0"/>
              <a:t>Other Known Issues: Slide 63</a:t>
            </a:r>
          </a:p>
          <a:p>
            <a:r>
              <a:rPr lang="en-US" baseline="0" dirty="0" smtClean="0"/>
              <a:t>Emerging Issues: Slide 64</a:t>
            </a:r>
          </a:p>
          <a:p>
            <a:r>
              <a:rPr lang="en-US" baseline="0" dirty="0" smtClean="0"/>
              <a:t>Home: Slide 54</a:t>
            </a:r>
            <a:endParaRPr lang="en-US" dirty="0" smtClean="0"/>
          </a:p>
        </p:txBody>
      </p:sp>
      <p:sp>
        <p:nvSpPr>
          <p:cNvPr id="4" name="Slide Number Placeholder 3"/>
          <p:cNvSpPr>
            <a:spLocks noGrp="1"/>
          </p:cNvSpPr>
          <p:nvPr>
            <p:ph type="sldNum" sz="quarter" idx="10"/>
          </p:nvPr>
        </p:nvSpPr>
        <p:spPr/>
        <p:txBody>
          <a:bodyPr/>
          <a:lstStyle/>
          <a:p>
            <a:fld id="{62162BA1-441E-43C8-A9A1-A04C8BE513B3}" type="slidenum">
              <a:rPr lang="en-US" smtClean="0"/>
              <a:t>61</a:t>
            </a:fld>
            <a:endParaRPr lang="en-US"/>
          </a:p>
        </p:txBody>
      </p:sp>
    </p:spTree>
    <p:extLst>
      <p:ext uri="{BB962C8B-B14F-4D97-AF65-F5344CB8AC3E}">
        <p14:creationId xmlns:p14="http://schemas.microsoft.com/office/powerpoint/2010/main" val="1559317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Click</a:t>
            </a:r>
            <a:r>
              <a:rPr lang="en-US" baseline="0" dirty="0" smtClean="0"/>
              <a:t> Actions: </a:t>
            </a:r>
          </a:p>
          <a:p>
            <a:endParaRPr lang="en-US" baseline="0" dirty="0" smtClean="0"/>
          </a:p>
          <a:p>
            <a:r>
              <a:rPr lang="en-US" baseline="0" dirty="0" smtClean="0"/>
              <a:t>Next button – Proceed to the next screen Slide 11</a:t>
            </a:r>
          </a:p>
          <a:p>
            <a:r>
              <a:rPr lang="en-US" baseline="0" dirty="0" smtClean="0"/>
              <a:t>Previous button – Proceed to the previous screen Slide 7</a:t>
            </a:r>
          </a:p>
          <a:p>
            <a:endParaRPr lang="en-US" baseline="0" dirty="0" smtClean="0"/>
          </a:p>
          <a:p>
            <a:r>
              <a:rPr lang="en-US" baseline="0" dirty="0" smtClean="0"/>
              <a:t>Key – Selecting the key will enlarge the image and reduce the size to normal if selected again</a:t>
            </a:r>
          </a:p>
          <a:p>
            <a:r>
              <a:rPr lang="en-US" baseline="0" dirty="0" smtClean="0"/>
              <a:t>Enemies – Selecting the enemies will enlarge the image and reduce size to normal if selected again</a:t>
            </a:r>
          </a:p>
          <a:p>
            <a:r>
              <a:rPr lang="en-US" baseline="0" dirty="0" smtClean="0"/>
              <a:t>Mission details - Selecting the mission details will enlarge the image and reduce size to normal if selected again</a:t>
            </a:r>
          </a:p>
          <a:p>
            <a:endParaRPr lang="en-US" baseline="0" dirty="0" smtClean="0"/>
          </a:p>
          <a:p>
            <a:r>
              <a:rPr lang="en-US" baseline="0" dirty="0" smtClean="0"/>
              <a:t>Scene Notes: </a:t>
            </a:r>
          </a:p>
          <a:p>
            <a:r>
              <a:rPr lang="en-US" baseline="0" dirty="0" smtClean="0"/>
              <a:t>Here would be images of the competition. As we talked they can be silhouettes with hints of red, blue, and yellow to represent our competition. They are only in this scene.</a:t>
            </a:r>
          </a:p>
          <a:p>
            <a:endParaRPr lang="en-US" baseline="0" dirty="0" smtClean="0"/>
          </a:p>
          <a:p>
            <a:r>
              <a:rPr lang="en-US" baseline="0" dirty="0" smtClean="0"/>
              <a:t>The key will be a hotel type key like we discussed with RC in the design some how. So maybe the key is magenta with RC in black design on the card or the key is black with Magenta design on the card. </a:t>
            </a:r>
          </a:p>
          <a:p>
            <a:endParaRPr lang="en-US" baseline="0" dirty="0" smtClean="0"/>
          </a:p>
          <a:p>
            <a:r>
              <a:rPr lang="en-US" baseline="0" dirty="0" smtClean="0"/>
              <a:t>For the background of this image have a scene of the area in the background or image of the inside of the building.</a:t>
            </a:r>
          </a:p>
          <a:p>
            <a:endParaRPr lang="en-US" baseline="0" dirty="0" smtClean="0"/>
          </a:p>
          <a:p>
            <a:r>
              <a:rPr lang="en-US" baseline="0" dirty="0" smtClean="0"/>
              <a:t>When the mission details are coming out have the sound of </a:t>
            </a:r>
            <a:r>
              <a:rPr lang="en-US" baseline="0" dirty="0" err="1" smtClean="0"/>
              <a:t>morse</a:t>
            </a:r>
            <a:r>
              <a:rPr lang="en-US" baseline="0" dirty="0" smtClean="0"/>
              <a:t> code and the image would zoom in on the competition as the details are being received. Typed out like the mission briefing scene… </a:t>
            </a:r>
          </a:p>
        </p:txBody>
      </p:sp>
      <p:sp>
        <p:nvSpPr>
          <p:cNvPr id="4" name="Slide Number Placeholder 3"/>
          <p:cNvSpPr>
            <a:spLocks noGrp="1"/>
          </p:cNvSpPr>
          <p:nvPr>
            <p:ph type="sldNum" sz="quarter" idx="10"/>
          </p:nvPr>
        </p:nvSpPr>
        <p:spPr/>
        <p:txBody>
          <a:bodyPr/>
          <a:lstStyle/>
          <a:p>
            <a:fld id="{62162BA1-441E-43C8-A9A1-A04C8BE513B3}" type="slidenum">
              <a:rPr lang="en-US" smtClean="0"/>
              <a:t>9</a:t>
            </a:fld>
            <a:endParaRPr lang="en-US"/>
          </a:p>
        </p:txBody>
      </p:sp>
    </p:spTree>
    <p:extLst>
      <p:ext uri="{BB962C8B-B14F-4D97-AF65-F5344CB8AC3E}">
        <p14:creationId xmlns:p14="http://schemas.microsoft.com/office/powerpoint/2010/main" val="64777759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Click Actions: </a:t>
            </a:r>
          </a:p>
          <a:p>
            <a:endParaRPr lang="en-US" dirty="0" smtClean="0"/>
          </a:p>
          <a:p>
            <a:r>
              <a:rPr lang="en-US" dirty="0" smtClean="0"/>
              <a:t>Recent</a:t>
            </a:r>
            <a:r>
              <a:rPr lang="en-US" baseline="0" dirty="0" smtClean="0"/>
              <a:t>: 62</a:t>
            </a:r>
          </a:p>
          <a:p>
            <a:r>
              <a:rPr lang="en-US" baseline="0" dirty="0" smtClean="0"/>
              <a:t>Historical: Slide 61</a:t>
            </a:r>
          </a:p>
          <a:p>
            <a:r>
              <a:rPr lang="en-US" baseline="0" dirty="0" smtClean="0"/>
              <a:t>Other Known Issues: Slide 63</a:t>
            </a:r>
          </a:p>
          <a:p>
            <a:r>
              <a:rPr lang="en-US" baseline="0" dirty="0" smtClean="0"/>
              <a:t>Emerging Issues: Slide 64</a:t>
            </a:r>
          </a:p>
          <a:p>
            <a:r>
              <a:rPr lang="en-US" baseline="0" dirty="0" smtClean="0"/>
              <a:t>Home: Slide 54</a:t>
            </a:r>
            <a:endParaRPr lang="en-US" dirty="0" smtClean="0"/>
          </a:p>
        </p:txBody>
      </p:sp>
      <p:sp>
        <p:nvSpPr>
          <p:cNvPr id="4" name="Slide Number Placeholder 3"/>
          <p:cNvSpPr>
            <a:spLocks noGrp="1"/>
          </p:cNvSpPr>
          <p:nvPr>
            <p:ph type="sldNum" sz="quarter" idx="10"/>
          </p:nvPr>
        </p:nvSpPr>
        <p:spPr/>
        <p:txBody>
          <a:bodyPr/>
          <a:lstStyle/>
          <a:p>
            <a:fld id="{62162BA1-441E-43C8-A9A1-A04C8BE513B3}" type="slidenum">
              <a:rPr lang="en-US" smtClean="0"/>
              <a:t>62</a:t>
            </a:fld>
            <a:endParaRPr lang="en-US"/>
          </a:p>
        </p:txBody>
      </p:sp>
    </p:spTree>
    <p:extLst>
      <p:ext uri="{BB962C8B-B14F-4D97-AF65-F5344CB8AC3E}">
        <p14:creationId xmlns:p14="http://schemas.microsoft.com/office/powerpoint/2010/main" val="116594421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Click</a:t>
            </a:r>
            <a:r>
              <a:rPr lang="en-US" baseline="0" dirty="0" smtClean="0"/>
              <a:t> Actions: </a:t>
            </a:r>
            <a:endParaRPr lang="en-US" dirty="0"/>
          </a:p>
        </p:txBody>
      </p:sp>
      <p:sp>
        <p:nvSpPr>
          <p:cNvPr id="4" name="Slide Number Placeholder 3"/>
          <p:cNvSpPr>
            <a:spLocks noGrp="1"/>
          </p:cNvSpPr>
          <p:nvPr>
            <p:ph type="sldNum" sz="quarter" idx="10"/>
          </p:nvPr>
        </p:nvSpPr>
        <p:spPr/>
        <p:txBody>
          <a:bodyPr/>
          <a:lstStyle/>
          <a:p>
            <a:fld id="{62162BA1-441E-43C8-A9A1-A04C8BE513B3}" type="slidenum">
              <a:rPr lang="en-US" smtClean="0"/>
              <a:t>63</a:t>
            </a:fld>
            <a:endParaRPr lang="en-US"/>
          </a:p>
        </p:txBody>
      </p:sp>
    </p:spTree>
    <p:extLst>
      <p:ext uri="{BB962C8B-B14F-4D97-AF65-F5344CB8AC3E}">
        <p14:creationId xmlns:p14="http://schemas.microsoft.com/office/powerpoint/2010/main" val="61146760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Click Actions: </a:t>
            </a:r>
          </a:p>
          <a:p>
            <a:endParaRPr lang="en-US" baseline="0" dirty="0" smtClean="0"/>
          </a:p>
          <a:p>
            <a:r>
              <a:rPr lang="en-US" baseline="0" dirty="0" smtClean="0"/>
              <a:t>Previous – Proceed to the previous screen</a:t>
            </a:r>
          </a:p>
          <a:p>
            <a:r>
              <a:rPr lang="en-US" baseline="0" dirty="0" smtClean="0"/>
              <a:t>Next – Proceed to the next screen</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62162BA1-441E-43C8-A9A1-A04C8BE513B3}" type="slidenum">
              <a:rPr lang="en-US" smtClean="0"/>
              <a:t>73</a:t>
            </a:fld>
            <a:endParaRPr lang="en-US"/>
          </a:p>
        </p:txBody>
      </p:sp>
    </p:spTree>
    <p:extLst>
      <p:ext uri="{BB962C8B-B14F-4D97-AF65-F5344CB8AC3E}">
        <p14:creationId xmlns:p14="http://schemas.microsoft.com/office/powerpoint/2010/main" val="233297795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Click Actions: </a:t>
            </a:r>
          </a:p>
          <a:p>
            <a:endParaRPr lang="en-US" baseline="0" dirty="0" smtClean="0"/>
          </a:p>
          <a:p>
            <a:r>
              <a:rPr lang="en-US" baseline="0" dirty="0" smtClean="0"/>
              <a:t>Previous – Proceed to the previous screen</a:t>
            </a:r>
          </a:p>
          <a:p>
            <a:r>
              <a:rPr lang="en-US" baseline="0" dirty="0" smtClean="0"/>
              <a:t>Next – Proceed to the next screen</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62162BA1-441E-43C8-A9A1-A04C8BE513B3}" type="slidenum">
              <a:rPr lang="en-US" smtClean="0"/>
              <a:t>74</a:t>
            </a:fld>
            <a:endParaRPr lang="en-US"/>
          </a:p>
        </p:txBody>
      </p:sp>
    </p:spTree>
    <p:extLst>
      <p:ext uri="{BB962C8B-B14F-4D97-AF65-F5344CB8AC3E}">
        <p14:creationId xmlns:p14="http://schemas.microsoft.com/office/powerpoint/2010/main" val="224742896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Click Actions: </a:t>
            </a:r>
          </a:p>
          <a:p>
            <a:endParaRPr lang="en-US" baseline="0" dirty="0" smtClean="0"/>
          </a:p>
          <a:p>
            <a:r>
              <a:rPr lang="en-US" baseline="0" dirty="0" smtClean="0"/>
              <a:t>Previous – Proceed to the previous screen</a:t>
            </a:r>
          </a:p>
          <a:p>
            <a:r>
              <a:rPr lang="en-US" baseline="0" dirty="0" smtClean="0"/>
              <a:t>Next – Proceed to the next screen</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62162BA1-441E-43C8-A9A1-A04C8BE513B3}" type="slidenum">
              <a:rPr lang="en-US" smtClean="0"/>
              <a:t>75</a:t>
            </a:fld>
            <a:endParaRPr lang="en-US"/>
          </a:p>
        </p:txBody>
      </p:sp>
    </p:spTree>
    <p:extLst>
      <p:ext uri="{BB962C8B-B14F-4D97-AF65-F5344CB8AC3E}">
        <p14:creationId xmlns:p14="http://schemas.microsoft.com/office/powerpoint/2010/main" val="409118074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Click Actions: </a:t>
            </a:r>
          </a:p>
          <a:p>
            <a:endParaRPr lang="en-US" baseline="0" dirty="0" smtClean="0"/>
          </a:p>
          <a:p>
            <a:r>
              <a:rPr lang="en-US" baseline="0" dirty="0" smtClean="0"/>
              <a:t>Previous – Proceed to the previous screen</a:t>
            </a:r>
          </a:p>
          <a:p>
            <a:r>
              <a:rPr lang="en-US" baseline="0" dirty="0" smtClean="0"/>
              <a:t>Next – Proceed to the next screen</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62162BA1-441E-43C8-A9A1-A04C8BE513B3}" type="slidenum">
              <a:rPr lang="en-US" smtClean="0"/>
              <a:t>76</a:t>
            </a:fld>
            <a:endParaRPr lang="en-US"/>
          </a:p>
        </p:txBody>
      </p:sp>
    </p:spTree>
    <p:extLst>
      <p:ext uri="{BB962C8B-B14F-4D97-AF65-F5344CB8AC3E}">
        <p14:creationId xmlns:p14="http://schemas.microsoft.com/office/powerpoint/2010/main" val="406832520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Click Actions: </a:t>
            </a:r>
          </a:p>
          <a:p>
            <a:endParaRPr lang="en-US" baseline="0" dirty="0" smtClean="0"/>
          </a:p>
          <a:p>
            <a:r>
              <a:rPr lang="en-US" baseline="0" dirty="0" smtClean="0"/>
              <a:t>Previous – Proceed to the previous screen</a:t>
            </a:r>
          </a:p>
          <a:p>
            <a:r>
              <a:rPr lang="en-US" baseline="0" dirty="0" smtClean="0"/>
              <a:t>Next – Proceed to the next screen</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62162BA1-441E-43C8-A9A1-A04C8BE513B3}" type="slidenum">
              <a:rPr lang="en-US" smtClean="0"/>
              <a:t>77</a:t>
            </a:fld>
            <a:endParaRPr lang="en-US"/>
          </a:p>
        </p:txBody>
      </p:sp>
    </p:spTree>
    <p:extLst>
      <p:ext uri="{BB962C8B-B14F-4D97-AF65-F5344CB8AC3E}">
        <p14:creationId xmlns:p14="http://schemas.microsoft.com/office/powerpoint/2010/main" val="142356112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Click Actions: </a:t>
            </a:r>
          </a:p>
          <a:p>
            <a:endParaRPr lang="en-US" baseline="0" dirty="0" smtClean="0"/>
          </a:p>
          <a:p>
            <a:r>
              <a:rPr lang="en-US" baseline="0" dirty="0" smtClean="0"/>
              <a:t>Previous – Proceed to the previous screen</a:t>
            </a:r>
          </a:p>
          <a:p>
            <a:r>
              <a:rPr lang="en-US" baseline="0" dirty="0" smtClean="0"/>
              <a:t>Next – Proceed to the next screen</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62162BA1-441E-43C8-A9A1-A04C8BE513B3}" type="slidenum">
              <a:rPr lang="en-US" smtClean="0"/>
              <a:t>78</a:t>
            </a:fld>
            <a:endParaRPr lang="en-US"/>
          </a:p>
        </p:txBody>
      </p:sp>
    </p:spTree>
    <p:extLst>
      <p:ext uri="{BB962C8B-B14F-4D97-AF65-F5344CB8AC3E}">
        <p14:creationId xmlns:p14="http://schemas.microsoft.com/office/powerpoint/2010/main" val="275823472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Click Actions: </a:t>
            </a:r>
          </a:p>
          <a:p>
            <a:endParaRPr lang="en-US" baseline="0" dirty="0" smtClean="0"/>
          </a:p>
          <a:p>
            <a:r>
              <a:rPr lang="en-US" baseline="0" dirty="0" smtClean="0"/>
              <a:t>Previous – Proceed to the previous screen</a:t>
            </a:r>
          </a:p>
          <a:p>
            <a:r>
              <a:rPr lang="en-US" baseline="0" dirty="0" smtClean="0"/>
              <a:t>Next – Proceed to the next screen</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62162BA1-441E-43C8-A9A1-A04C8BE513B3}" type="slidenum">
              <a:rPr lang="en-US" smtClean="0"/>
              <a:t>79</a:t>
            </a:fld>
            <a:endParaRPr lang="en-US"/>
          </a:p>
        </p:txBody>
      </p:sp>
    </p:spTree>
    <p:extLst>
      <p:ext uri="{BB962C8B-B14F-4D97-AF65-F5344CB8AC3E}">
        <p14:creationId xmlns:p14="http://schemas.microsoft.com/office/powerpoint/2010/main" val="351361370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Click Actions: </a:t>
            </a:r>
          </a:p>
          <a:p>
            <a:endParaRPr lang="en-US" baseline="0" dirty="0" smtClean="0"/>
          </a:p>
          <a:p>
            <a:r>
              <a:rPr lang="en-US" baseline="0" dirty="0" smtClean="0"/>
              <a:t>Previous – Proceed to the previous screen</a:t>
            </a:r>
          </a:p>
          <a:p>
            <a:r>
              <a:rPr lang="en-US" baseline="0" dirty="0" smtClean="0"/>
              <a:t>Next – Proceed to the next screen</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62162BA1-441E-43C8-A9A1-A04C8BE513B3}" type="slidenum">
              <a:rPr lang="en-US" smtClean="0"/>
              <a:t>80</a:t>
            </a:fld>
            <a:endParaRPr lang="en-US"/>
          </a:p>
        </p:txBody>
      </p:sp>
    </p:spTree>
    <p:extLst>
      <p:ext uri="{BB962C8B-B14F-4D97-AF65-F5344CB8AC3E}">
        <p14:creationId xmlns:p14="http://schemas.microsoft.com/office/powerpoint/2010/main" val="38967470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Click</a:t>
            </a:r>
            <a:r>
              <a:rPr lang="en-US" baseline="0" dirty="0" smtClean="0"/>
              <a:t> Actions: </a:t>
            </a:r>
          </a:p>
          <a:p>
            <a:endParaRPr lang="en-US" baseline="0" dirty="0" smtClean="0"/>
          </a:p>
          <a:p>
            <a:r>
              <a:rPr lang="en-US" baseline="0" dirty="0" smtClean="0"/>
              <a:t>Next – Proceed to the next screen. Slide 14</a:t>
            </a:r>
          </a:p>
          <a:p>
            <a:r>
              <a:rPr lang="en-US" baseline="0" dirty="0" smtClean="0"/>
              <a:t>Map – Enlarge map and reduce size after second click.</a:t>
            </a:r>
          </a:p>
          <a:p>
            <a:r>
              <a:rPr lang="en-US" baseline="0" dirty="0" smtClean="0"/>
              <a:t>Previous – Slide 9</a:t>
            </a:r>
          </a:p>
          <a:p>
            <a:endParaRPr lang="en-US" baseline="0" dirty="0" smtClean="0"/>
          </a:p>
          <a:p>
            <a:r>
              <a:rPr lang="en-US" baseline="0" dirty="0" smtClean="0"/>
              <a:t>Notes for Scene: </a:t>
            </a:r>
          </a:p>
          <a:p>
            <a:r>
              <a:rPr lang="en-US" baseline="0" dirty="0" smtClean="0"/>
              <a:t>This scene could have a far out look where we are looking at the city and then it zooms in to a particular building (the one where the mission will take place) then they will show the map for the building in which it shows the map listed above where it points to where you are and where the safe is in the building.</a:t>
            </a:r>
            <a:endParaRPr lang="en-US" dirty="0"/>
          </a:p>
        </p:txBody>
      </p:sp>
      <p:sp>
        <p:nvSpPr>
          <p:cNvPr id="4" name="Slide Number Placeholder 3"/>
          <p:cNvSpPr>
            <a:spLocks noGrp="1"/>
          </p:cNvSpPr>
          <p:nvPr>
            <p:ph type="sldNum" sz="quarter" idx="10"/>
          </p:nvPr>
        </p:nvSpPr>
        <p:spPr/>
        <p:txBody>
          <a:bodyPr/>
          <a:lstStyle/>
          <a:p>
            <a:fld id="{62162BA1-441E-43C8-A9A1-A04C8BE513B3}" type="slidenum">
              <a:rPr lang="en-US" smtClean="0"/>
              <a:t>11</a:t>
            </a:fld>
            <a:endParaRPr lang="en-US"/>
          </a:p>
        </p:txBody>
      </p:sp>
    </p:spTree>
    <p:extLst>
      <p:ext uri="{BB962C8B-B14F-4D97-AF65-F5344CB8AC3E}">
        <p14:creationId xmlns:p14="http://schemas.microsoft.com/office/powerpoint/2010/main" val="189743009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Click Actions: </a:t>
            </a:r>
          </a:p>
          <a:p>
            <a:endParaRPr lang="en-US" baseline="0" dirty="0" smtClean="0"/>
          </a:p>
          <a:p>
            <a:r>
              <a:rPr lang="en-US" baseline="0" dirty="0" smtClean="0"/>
              <a:t>Previous – Proceed to the previous screen</a:t>
            </a:r>
          </a:p>
          <a:p>
            <a:r>
              <a:rPr lang="en-US" baseline="0" dirty="0" smtClean="0"/>
              <a:t>Next – Proceed to the next screen</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62162BA1-441E-43C8-A9A1-A04C8BE513B3}" type="slidenum">
              <a:rPr lang="en-US" smtClean="0"/>
              <a:t>81</a:t>
            </a:fld>
            <a:endParaRPr lang="en-US"/>
          </a:p>
        </p:txBody>
      </p:sp>
    </p:spTree>
    <p:extLst>
      <p:ext uri="{BB962C8B-B14F-4D97-AF65-F5344CB8AC3E}">
        <p14:creationId xmlns:p14="http://schemas.microsoft.com/office/powerpoint/2010/main" val="285080285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a:p>
            <a:r>
              <a:rPr lang="en-US" baseline="0" dirty="0" smtClean="0"/>
              <a:t>Previous – Proceed to the previous screen</a:t>
            </a:r>
          </a:p>
          <a:p>
            <a:r>
              <a:rPr lang="en-US" baseline="0" dirty="0" smtClean="0"/>
              <a:t>Next – Proceed to the next screen</a:t>
            </a:r>
            <a:endParaRPr lang="en-US" dirty="0" smtClean="0"/>
          </a:p>
          <a:p>
            <a:endParaRPr lang="en-US" dirty="0" smtClean="0"/>
          </a:p>
          <a:p>
            <a:r>
              <a:rPr lang="en-US" dirty="0" smtClean="0"/>
              <a:t>Scene</a:t>
            </a:r>
            <a:r>
              <a:rPr lang="en-US" baseline="0" dirty="0" smtClean="0"/>
              <a:t> Notes: Helper will come back into the screen when all the necessary steps have been completed to identify a Service Request is needed. Scene will show the entire room like when they first entered the room. </a:t>
            </a:r>
            <a:endParaRPr lang="en-US" dirty="0"/>
          </a:p>
        </p:txBody>
      </p:sp>
      <p:sp>
        <p:nvSpPr>
          <p:cNvPr id="4" name="Slide Number Placeholder 3"/>
          <p:cNvSpPr>
            <a:spLocks noGrp="1"/>
          </p:cNvSpPr>
          <p:nvPr>
            <p:ph type="sldNum" sz="quarter" idx="10"/>
          </p:nvPr>
        </p:nvSpPr>
        <p:spPr/>
        <p:txBody>
          <a:bodyPr/>
          <a:lstStyle/>
          <a:p>
            <a:fld id="{62162BA1-441E-43C8-A9A1-A04C8BE513B3}" type="slidenum">
              <a:rPr lang="en-US" smtClean="0"/>
              <a:t>83</a:t>
            </a:fld>
            <a:endParaRPr lang="en-US"/>
          </a:p>
        </p:txBody>
      </p:sp>
    </p:spTree>
    <p:extLst>
      <p:ext uri="{BB962C8B-B14F-4D97-AF65-F5344CB8AC3E}">
        <p14:creationId xmlns:p14="http://schemas.microsoft.com/office/powerpoint/2010/main" val="67834074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Click Actions: </a:t>
            </a:r>
          </a:p>
          <a:p>
            <a:endParaRPr lang="en-US" baseline="0" dirty="0" smtClean="0"/>
          </a:p>
          <a:p>
            <a:r>
              <a:rPr lang="en-US" baseline="0" dirty="0" smtClean="0"/>
              <a:t>Previous – Proceed to the previous screen</a:t>
            </a:r>
          </a:p>
          <a:p>
            <a:r>
              <a:rPr lang="en-US" baseline="0" dirty="0" smtClean="0"/>
              <a:t>Next – Proceed to the next screen</a:t>
            </a:r>
            <a:endParaRPr lang="en-US" dirty="0" smtClean="0"/>
          </a:p>
          <a:p>
            <a:endParaRPr lang="en-US" dirty="0" smtClean="0"/>
          </a:p>
          <a:p>
            <a:r>
              <a:rPr lang="en-US" dirty="0" smtClean="0"/>
              <a:t>Scene Notes: </a:t>
            </a:r>
          </a:p>
          <a:p>
            <a:r>
              <a:rPr lang="en-US" dirty="0" smtClean="0"/>
              <a:t>Helper</a:t>
            </a:r>
            <a:r>
              <a:rPr lang="en-US" baseline="0" dirty="0" smtClean="0"/>
              <a:t> will be leading the user down the hallway to the safe… Add in noise like desk falling over, things being thrown on the floor and make them louder as they get close to the door.</a:t>
            </a:r>
            <a:endParaRPr lang="en-US" dirty="0"/>
          </a:p>
        </p:txBody>
      </p:sp>
      <p:sp>
        <p:nvSpPr>
          <p:cNvPr id="4" name="Slide Number Placeholder 3"/>
          <p:cNvSpPr>
            <a:spLocks noGrp="1"/>
          </p:cNvSpPr>
          <p:nvPr>
            <p:ph type="sldNum" sz="quarter" idx="10"/>
          </p:nvPr>
        </p:nvSpPr>
        <p:spPr/>
        <p:txBody>
          <a:bodyPr/>
          <a:lstStyle/>
          <a:p>
            <a:fld id="{62162BA1-441E-43C8-A9A1-A04C8BE513B3}" type="slidenum">
              <a:rPr lang="en-US" smtClean="0"/>
              <a:t>84</a:t>
            </a:fld>
            <a:endParaRPr lang="en-US"/>
          </a:p>
        </p:txBody>
      </p:sp>
    </p:spTree>
    <p:extLst>
      <p:ext uri="{BB962C8B-B14F-4D97-AF65-F5344CB8AC3E}">
        <p14:creationId xmlns:p14="http://schemas.microsoft.com/office/powerpoint/2010/main" val="94992519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Click Actions: </a:t>
            </a:r>
          </a:p>
          <a:p>
            <a:endParaRPr lang="en-US" baseline="0" dirty="0" smtClean="0"/>
          </a:p>
          <a:p>
            <a:r>
              <a:rPr lang="en-US" baseline="0" dirty="0" smtClean="0"/>
              <a:t>Questions and Answers: Slide </a:t>
            </a:r>
          </a:p>
          <a:p>
            <a:r>
              <a:rPr lang="en-US" baseline="0" dirty="0" smtClean="0"/>
              <a:t>Computer Scene Information: Slide </a:t>
            </a:r>
            <a:endParaRPr lang="en-US" dirty="0" smtClean="0"/>
          </a:p>
          <a:p>
            <a:r>
              <a:rPr lang="en-US" dirty="0" smtClean="0"/>
              <a:t>Root Cause:</a:t>
            </a:r>
            <a:r>
              <a:rPr lang="en-US" baseline="0" dirty="0" smtClean="0"/>
              <a:t> Slide </a:t>
            </a:r>
            <a:endParaRPr lang="en-US" dirty="0" smtClean="0"/>
          </a:p>
          <a:p>
            <a:endParaRPr lang="en-US" dirty="0" smtClean="0"/>
          </a:p>
          <a:p>
            <a:r>
              <a:rPr lang="en-US" dirty="0" smtClean="0"/>
              <a:t>Scene</a:t>
            </a:r>
            <a:r>
              <a:rPr lang="en-US" baseline="0" dirty="0" smtClean="0"/>
              <a:t> Notes: </a:t>
            </a:r>
          </a:p>
          <a:p>
            <a:r>
              <a:rPr lang="en-US" baseline="0" dirty="0" smtClean="0"/>
              <a:t>This scene will contain the safe and a room in the background. This room should have the look like it is locked down and hard to get into. The safe will require the user to identify the root cause. They can click on the other boxes to view all the old information. They will need to select the right combination. After the selection the combination will spin and either open or NOT open the safe. The safe will only open when the correct root cause is selected. </a:t>
            </a:r>
            <a:endParaRPr lang="en-US" dirty="0"/>
          </a:p>
        </p:txBody>
      </p:sp>
      <p:sp>
        <p:nvSpPr>
          <p:cNvPr id="4" name="Slide Number Placeholder 3"/>
          <p:cNvSpPr>
            <a:spLocks noGrp="1"/>
          </p:cNvSpPr>
          <p:nvPr>
            <p:ph type="sldNum" sz="quarter" idx="10"/>
          </p:nvPr>
        </p:nvSpPr>
        <p:spPr/>
        <p:txBody>
          <a:bodyPr/>
          <a:lstStyle/>
          <a:p>
            <a:fld id="{62162BA1-441E-43C8-A9A1-A04C8BE513B3}" type="slidenum">
              <a:rPr lang="en-US" smtClean="0"/>
              <a:t>86</a:t>
            </a:fld>
            <a:endParaRPr lang="en-US"/>
          </a:p>
        </p:txBody>
      </p:sp>
    </p:spTree>
    <p:extLst>
      <p:ext uri="{BB962C8B-B14F-4D97-AF65-F5344CB8AC3E}">
        <p14:creationId xmlns:p14="http://schemas.microsoft.com/office/powerpoint/2010/main" val="152361126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Click Actions: </a:t>
            </a:r>
          </a:p>
          <a:p>
            <a:endParaRPr lang="en-US" baseline="0" dirty="0" smtClean="0"/>
          </a:p>
          <a:p>
            <a:r>
              <a:rPr lang="en-US" baseline="0" dirty="0" smtClean="0"/>
              <a:t>Previous – Proceed to the previous screen</a:t>
            </a:r>
          </a:p>
          <a:p>
            <a:r>
              <a:rPr lang="en-US" baseline="0" dirty="0" smtClean="0"/>
              <a:t>Next – Slide </a:t>
            </a:r>
            <a:endParaRPr lang="en-US" dirty="0" smtClean="0"/>
          </a:p>
          <a:p>
            <a:endParaRPr lang="en-US" dirty="0" smtClean="0"/>
          </a:p>
          <a:p>
            <a:r>
              <a:rPr lang="en-US" dirty="0" smtClean="0"/>
              <a:t>Scene Notes:</a:t>
            </a:r>
            <a:r>
              <a:rPr lang="en-US" baseline="0" dirty="0" smtClean="0"/>
              <a:t> </a:t>
            </a:r>
          </a:p>
          <a:p>
            <a:r>
              <a:rPr lang="en-US" baseline="0" dirty="0" smtClean="0"/>
              <a:t>The safe will open and contain a Hotel looking like key as described in the mission details slide. The key will be in this glass case inside the safe. The image will be of the safe with the door open, key inside and room in the background. The agent will have his hand reach in the scene for the key and go off the screen.</a:t>
            </a:r>
            <a:endParaRPr lang="en-US" dirty="0"/>
          </a:p>
        </p:txBody>
      </p:sp>
      <p:sp>
        <p:nvSpPr>
          <p:cNvPr id="4" name="Slide Number Placeholder 3"/>
          <p:cNvSpPr>
            <a:spLocks noGrp="1"/>
          </p:cNvSpPr>
          <p:nvPr>
            <p:ph type="sldNum" sz="quarter" idx="10"/>
          </p:nvPr>
        </p:nvSpPr>
        <p:spPr/>
        <p:txBody>
          <a:bodyPr/>
          <a:lstStyle/>
          <a:p>
            <a:fld id="{62162BA1-441E-43C8-A9A1-A04C8BE513B3}" type="slidenum">
              <a:rPr lang="en-US" smtClean="0"/>
              <a:t>90</a:t>
            </a:fld>
            <a:endParaRPr lang="en-US"/>
          </a:p>
        </p:txBody>
      </p:sp>
    </p:spTree>
    <p:extLst>
      <p:ext uri="{BB962C8B-B14F-4D97-AF65-F5344CB8AC3E}">
        <p14:creationId xmlns:p14="http://schemas.microsoft.com/office/powerpoint/2010/main" val="198339489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Click Actions: </a:t>
            </a:r>
          </a:p>
          <a:p>
            <a:endParaRPr lang="en-US" baseline="0" dirty="0" smtClean="0"/>
          </a:p>
          <a:p>
            <a:r>
              <a:rPr lang="en-US" baseline="0" dirty="0" smtClean="0"/>
              <a:t>Previous – Proceed to the previous screen</a:t>
            </a:r>
          </a:p>
          <a:p>
            <a:r>
              <a:rPr lang="en-US" baseline="0" dirty="0" smtClean="0"/>
              <a:t>Next – Proceed to the next screen</a:t>
            </a:r>
            <a:endParaRPr lang="en-US" dirty="0" smtClean="0"/>
          </a:p>
          <a:p>
            <a:endParaRPr lang="en-US" dirty="0" smtClean="0"/>
          </a:p>
          <a:p>
            <a:r>
              <a:rPr lang="en-US" dirty="0" smtClean="0"/>
              <a:t>Scene Notes: </a:t>
            </a:r>
          </a:p>
          <a:p>
            <a:r>
              <a:rPr lang="en-US" dirty="0" smtClean="0"/>
              <a:t>This</a:t>
            </a:r>
            <a:r>
              <a:rPr lang="en-US" baseline="0" dirty="0" smtClean="0"/>
              <a:t> scene will show the agent and his helper agent running down the hall way with the 3 doors in the next screen getting closer and closer until they reach the doors.</a:t>
            </a:r>
            <a:endParaRPr lang="en-US" dirty="0"/>
          </a:p>
        </p:txBody>
      </p:sp>
      <p:sp>
        <p:nvSpPr>
          <p:cNvPr id="4" name="Slide Number Placeholder 3"/>
          <p:cNvSpPr>
            <a:spLocks noGrp="1"/>
          </p:cNvSpPr>
          <p:nvPr>
            <p:ph type="sldNum" sz="quarter" idx="10"/>
          </p:nvPr>
        </p:nvSpPr>
        <p:spPr/>
        <p:txBody>
          <a:bodyPr/>
          <a:lstStyle/>
          <a:p>
            <a:fld id="{62162BA1-441E-43C8-A9A1-A04C8BE513B3}" type="slidenum">
              <a:rPr lang="en-US" smtClean="0"/>
              <a:t>91</a:t>
            </a:fld>
            <a:endParaRPr lang="en-US"/>
          </a:p>
        </p:txBody>
      </p:sp>
    </p:spTree>
    <p:extLst>
      <p:ext uri="{BB962C8B-B14F-4D97-AF65-F5344CB8AC3E}">
        <p14:creationId xmlns:p14="http://schemas.microsoft.com/office/powerpoint/2010/main" val="94992519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Click Actions: </a:t>
            </a:r>
          </a:p>
          <a:p>
            <a:endParaRPr lang="en-US" baseline="0" dirty="0" smtClean="0"/>
          </a:p>
          <a:p>
            <a:r>
              <a:rPr lang="en-US" baseline="0" dirty="0" smtClean="0"/>
              <a:t>Door 1: </a:t>
            </a:r>
          </a:p>
          <a:p>
            <a:r>
              <a:rPr lang="en-US" baseline="0" dirty="0" smtClean="0"/>
              <a:t>Door 2: Proceed to slide </a:t>
            </a:r>
          </a:p>
          <a:p>
            <a:r>
              <a:rPr lang="en-US" baseline="0" dirty="0" smtClean="0"/>
              <a:t>Door 3: </a:t>
            </a:r>
            <a:endParaRPr lang="en-US" dirty="0" smtClean="0"/>
          </a:p>
          <a:p>
            <a:endParaRPr lang="en-US" dirty="0" smtClean="0"/>
          </a:p>
          <a:p>
            <a:r>
              <a:rPr lang="en-US" dirty="0" smtClean="0"/>
              <a:t>Scene Notes: </a:t>
            </a:r>
          </a:p>
          <a:p>
            <a:r>
              <a:rPr lang="en-US" dirty="0" smtClean="0"/>
              <a:t>During this scene, the agent will be at the end of the hallway</a:t>
            </a:r>
            <a:r>
              <a:rPr lang="en-US" baseline="0" dirty="0" smtClean="0"/>
              <a:t> with the 3 doors to choose from. They should have the electronic key lock on the handle. The door can look shiny like an elevator doors as if they were made of steel. Maybe would be good if the agent could look small in this scene and the doors look extra big. Once the right door is selected, the door will open and the following scene will appear as the agent moves through the door to the city with his helper agent.</a:t>
            </a:r>
            <a:endParaRPr lang="en-US" dirty="0"/>
          </a:p>
        </p:txBody>
      </p:sp>
      <p:sp>
        <p:nvSpPr>
          <p:cNvPr id="4" name="Slide Number Placeholder 3"/>
          <p:cNvSpPr>
            <a:spLocks noGrp="1"/>
          </p:cNvSpPr>
          <p:nvPr>
            <p:ph type="sldNum" sz="quarter" idx="10"/>
          </p:nvPr>
        </p:nvSpPr>
        <p:spPr/>
        <p:txBody>
          <a:bodyPr/>
          <a:lstStyle/>
          <a:p>
            <a:fld id="{62162BA1-441E-43C8-A9A1-A04C8BE513B3}" type="slidenum">
              <a:rPr lang="en-US" smtClean="0"/>
              <a:t>94</a:t>
            </a:fld>
            <a:endParaRPr lang="en-US"/>
          </a:p>
        </p:txBody>
      </p:sp>
    </p:spTree>
    <p:extLst>
      <p:ext uri="{BB962C8B-B14F-4D97-AF65-F5344CB8AC3E}">
        <p14:creationId xmlns:p14="http://schemas.microsoft.com/office/powerpoint/2010/main" val="298487944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a:p>
            <a:r>
              <a:rPr lang="en-US" baseline="0" dirty="0" smtClean="0"/>
              <a:t>Previous – Proceed to the previous screen</a:t>
            </a:r>
          </a:p>
          <a:p>
            <a:r>
              <a:rPr lang="en-US" baseline="0" dirty="0" smtClean="0"/>
              <a:t>Next – Proceed to the next screen</a:t>
            </a:r>
            <a:endParaRPr lang="en-US" dirty="0" smtClean="0"/>
          </a:p>
          <a:p>
            <a:endParaRPr lang="en-US" dirty="0" smtClean="0"/>
          </a:p>
          <a:p>
            <a:r>
              <a:rPr lang="en-US" dirty="0" smtClean="0"/>
              <a:t>Scene</a:t>
            </a:r>
            <a:r>
              <a:rPr lang="en-US" baseline="0" dirty="0" smtClean="0"/>
              <a:t> Notes: </a:t>
            </a:r>
          </a:p>
          <a:p>
            <a:r>
              <a:rPr lang="en-US" baseline="0" dirty="0" smtClean="0"/>
              <a:t>It would be awesome if we could mimic the style of buildings we see in some commercials where the buildings are black and the windows are in magenta. It would be cool if we could also add something as if there were a light shining up in the sky like in batman and it would have a </a:t>
            </a:r>
            <a:r>
              <a:rPr lang="en-US" baseline="0" dirty="0" err="1" smtClean="0"/>
              <a:t>t-mobile</a:t>
            </a:r>
            <a:r>
              <a:rPr lang="en-US" baseline="0" dirty="0" smtClean="0"/>
              <a:t> logo in it. In the scene, a random person would be saying that they saved the world. It could be the same random person from the beginning of the training that asked him to help save the city.</a:t>
            </a:r>
            <a:endParaRPr lang="en-US" dirty="0"/>
          </a:p>
        </p:txBody>
      </p:sp>
      <p:sp>
        <p:nvSpPr>
          <p:cNvPr id="4" name="Slide Number Placeholder 3"/>
          <p:cNvSpPr>
            <a:spLocks noGrp="1"/>
          </p:cNvSpPr>
          <p:nvPr>
            <p:ph type="sldNum" sz="quarter" idx="10"/>
          </p:nvPr>
        </p:nvSpPr>
        <p:spPr/>
        <p:txBody>
          <a:bodyPr/>
          <a:lstStyle/>
          <a:p>
            <a:fld id="{62162BA1-441E-43C8-A9A1-A04C8BE513B3}" type="slidenum">
              <a:rPr lang="en-US" smtClean="0"/>
              <a:t>96</a:t>
            </a:fld>
            <a:endParaRPr lang="en-US"/>
          </a:p>
        </p:txBody>
      </p:sp>
    </p:spTree>
    <p:extLst>
      <p:ext uri="{BB962C8B-B14F-4D97-AF65-F5344CB8AC3E}">
        <p14:creationId xmlns:p14="http://schemas.microsoft.com/office/powerpoint/2010/main" val="31996681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Click Actions</a:t>
            </a:r>
            <a:r>
              <a:rPr lang="en-US" baseline="0" dirty="0" smtClean="0"/>
              <a:t>: </a:t>
            </a:r>
          </a:p>
          <a:p>
            <a:endParaRPr lang="en-US" baseline="0" dirty="0" smtClean="0"/>
          </a:p>
          <a:p>
            <a:r>
              <a:rPr lang="en-US" baseline="0" dirty="0" smtClean="0"/>
              <a:t>Next – Proceed to the next screen slide 15</a:t>
            </a:r>
          </a:p>
          <a:p>
            <a:r>
              <a:rPr lang="en-US" baseline="0" dirty="0" smtClean="0"/>
              <a:t>Previous – Proceed to previous screen slide 11</a:t>
            </a:r>
          </a:p>
          <a:p>
            <a:endParaRPr lang="en-US" dirty="0" smtClean="0"/>
          </a:p>
          <a:p>
            <a:r>
              <a:rPr lang="en-US" dirty="0" smtClean="0"/>
              <a:t>Scene Notes: </a:t>
            </a:r>
          </a:p>
          <a:p>
            <a:r>
              <a:rPr lang="en-US" dirty="0" smtClean="0"/>
              <a:t>During this scene</a:t>
            </a:r>
            <a:r>
              <a:rPr lang="en-US" baseline="0" dirty="0" smtClean="0"/>
              <a:t> this would be a by stander that is yelling for the agent to save them. The name would need to follow through from the beginning of the game when they named their agent. The person would be looking at the screen as they are talking. From there the agent would need to have a way to move them to the next screen. The person from the next screen will come introduce himself at this time. </a:t>
            </a:r>
            <a:endParaRPr lang="en-US" dirty="0"/>
          </a:p>
        </p:txBody>
      </p:sp>
      <p:sp>
        <p:nvSpPr>
          <p:cNvPr id="4" name="Slide Number Placeholder 3"/>
          <p:cNvSpPr>
            <a:spLocks noGrp="1"/>
          </p:cNvSpPr>
          <p:nvPr>
            <p:ph type="sldNum" sz="quarter" idx="10"/>
          </p:nvPr>
        </p:nvSpPr>
        <p:spPr/>
        <p:txBody>
          <a:bodyPr/>
          <a:lstStyle/>
          <a:p>
            <a:fld id="{62162BA1-441E-43C8-A9A1-A04C8BE513B3}" type="slidenum">
              <a:rPr lang="en-US" smtClean="0"/>
              <a:t>14</a:t>
            </a:fld>
            <a:endParaRPr lang="en-US"/>
          </a:p>
        </p:txBody>
      </p:sp>
    </p:spTree>
    <p:extLst>
      <p:ext uri="{BB962C8B-B14F-4D97-AF65-F5344CB8AC3E}">
        <p14:creationId xmlns:p14="http://schemas.microsoft.com/office/powerpoint/2010/main" val="24637054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Click Actions</a:t>
            </a:r>
            <a:r>
              <a:rPr lang="en-US" baseline="0" dirty="0" smtClean="0"/>
              <a:t>: </a:t>
            </a:r>
          </a:p>
          <a:p>
            <a:endParaRPr lang="en-US" baseline="0" dirty="0" smtClean="0"/>
          </a:p>
          <a:p>
            <a:r>
              <a:rPr lang="en-US" baseline="0" dirty="0" smtClean="0"/>
              <a:t>Previous – Proceed to the previous screen Slide 14</a:t>
            </a:r>
          </a:p>
          <a:p>
            <a:r>
              <a:rPr lang="en-US" baseline="0" dirty="0" smtClean="0"/>
              <a:t>Next – Proceed to the next screen Slide 16</a:t>
            </a:r>
          </a:p>
          <a:p>
            <a:endParaRPr lang="en-US" baseline="0" dirty="0" smtClean="0"/>
          </a:p>
          <a:p>
            <a:r>
              <a:rPr lang="en-US" baseline="0" dirty="0" smtClean="0"/>
              <a:t>Notes for Scene: </a:t>
            </a:r>
          </a:p>
          <a:p>
            <a:r>
              <a:rPr lang="en-US" baseline="0" dirty="0" smtClean="0"/>
              <a:t>This character will need to be introduced in the last screen before this scene occurs. In this scene, the person will be using the agent name again and lead them to a hallways in which there is a door open for them to go into the room.</a:t>
            </a:r>
            <a:endParaRPr lang="en-US" dirty="0"/>
          </a:p>
        </p:txBody>
      </p:sp>
      <p:sp>
        <p:nvSpPr>
          <p:cNvPr id="4" name="Slide Number Placeholder 3"/>
          <p:cNvSpPr>
            <a:spLocks noGrp="1"/>
          </p:cNvSpPr>
          <p:nvPr>
            <p:ph type="sldNum" sz="quarter" idx="10"/>
          </p:nvPr>
        </p:nvSpPr>
        <p:spPr/>
        <p:txBody>
          <a:bodyPr/>
          <a:lstStyle/>
          <a:p>
            <a:fld id="{62162BA1-441E-43C8-A9A1-A04C8BE513B3}" type="slidenum">
              <a:rPr lang="en-US" smtClean="0"/>
              <a:t>15</a:t>
            </a:fld>
            <a:endParaRPr lang="en-US"/>
          </a:p>
        </p:txBody>
      </p:sp>
    </p:spTree>
    <p:extLst>
      <p:ext uri="{BB962C8B-B14F-4D97-AF65-F5344CB8AC3E}">
        <p14:creationId xmlns:p14="http://schemas.microsoft.com/office/powerpoint/2010/main" val="32284006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Click</a:t>
            </a:r>
            <a:r>
              <a:rPr lang="en-US" baseline="0" dirty="0" smtClean="0"/>
              <a:t> Actions: </a:t>
            </a:r>
          </a:p>
          <a:p>
            <a:endParaRPr lang="en-US" baseline="0" dirty="0" smtClean="0"/>
          </a:p>
          <a:p>
            <a:r>
              <a:rPr lang="en-US" baseline="0" dirty="0" smtClean="0"/>
              <a:t>Probing Questions -  Open slide 17</a:t>
            </a:r>
          </a:p>
          <a:p>
            <a:r>
              <a:rPr lang="en-US" baseline="0" dirty="0" smtClean="0"/>
              <a:t>Root Cause – Open slide 18</a:t>
            </a:r>
          </a:p>
          <a:p>
            <a:r>
              <a:rPr lang="en-US" baseline="0" dirty="0" smtClean="0"/>
              <a:t>Solution – Open slide 19</a:t>
            </a:r>
          </a:p>
          <a:p>
            <a:endParaRPr lang="en-US" baseline="0" dirty="0" smtClean="0"/>
          </a:p>
          <a:p>
            <a:r>
              <a:rPr lang="en-US" baseline="0" dirty="0" smtClean="0"/>
              <a:t>Previous – Proceed to the previous screen 15</a:t>
            </a:r>
          </a:p>
          <a:p>
            <a:r>
              <a:rPr lang="en-US" baseline="0" dirty="0" smtClean="0"/>
              <a:t>Next – Proceed to the next screen (but only after all questions have been answered) Slide 20</a:t>
            </a:r>
          </a:p>
          <a:p>
            <a:endParaRPr lang="en-US" baseline="0" dirty="0" smtClean="0"/>
          </a:p>
          <a:p>
            <a:r>
              <a:rPr lang="en-US" baseline="0" dirty="0" smtClean="0"/>
              <a:t>Scene Notes: </a:t>
            </a:r>
          </a:p>
          <a:p>
            <a:r>
              <a:rPr lang="en-US" baseline="0" dirty="0" smtClean="0"/>
              <a:t>This scene will have a safe that is in a room. For the safe image, there will be an activity for them to complete. The instructions will be at the top of the screen. Each box will open up and allow them to answer questions. When they get to the solution step and place their answer in the box. The helping character will come into the scene and say “It’s a trap”</a:t>
            </a:r>
            <a:endParaRPr lang="en-US" dirty="0" smtClean="0"/>
          </a:p>
          <a:p>
            <a:endParaRPr lang="en-US" dirty="0"/>
          </a:p>
        </p:txBody>
      </p:sp>
      <p:sp>
        <p:nvSpPr>
          <p:cNvPr id="4" name="Slide Number Placeholder 3"/>
          <p:cNvSpPr>
            <a:spLocks noGrp="1"/>
          </p:cNvSpPr>
          <p:nvPr>
            <p:ph type="sldNum" sz="quarter" idx="10"/>
          </p:nvPr>
        </p:nvSpPr>
        <p:spPr/>
        <p:txBody>
          <a:bodyPr/>
          <a:lstStyle/>
          <a:p>
            <a:fld id="{62162BA1-441E-43C8-A9A1-A04C8BE513B3}" type="slidenum">
              <a:rPr lang="en-US" smtClean="0"/>
              <a:t>16</a:t>
            </a:fld>
            <a:endParaRPr lang="en-US"/>
          </a:p>
        </p:txBody>
      </p:sp>
    </p:spTree>
    <p:extLst>
      <p:ext uri="{BB962C8B-B14F-4D97-AF65-F5344CB8AC3E}">
        <p14:creationId xmlns:p14="http://schemas.microsoft.com/office/powerpoint/2010/main" val="31696996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0D251EF6-9B08-42B3-8C20-14C2889044E9}" type="datetimeFigureOut">
              <a:rPr lang="en-US" smtClean="0"/>
              <a:t>8/14/2014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832905-2484-4611-9CE9-69551689AFDD}" type="slidenum">
              <a:rPr lang="en-US" smtClean="0"/>
              <a:t>‹#›</a:t>
            </a:fld>
            <a:endParaRPr lang="en-US"/>
          </a:p>
        </p:txBody>
      </p:sp>
    </p:spTree>
    <p:extLst>
      <p:ext uri="{BB962C8B-B14F-4D97-AF65-F5344CB8AC3E}">
        <p14:creationId xmlns:p14="http://schemas.microsoft.com/office/powerpoint/2010/main" val="9448579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D251EF6-9B08-42B3-8C20-14C2889044E9}" type="datetimeFigureOut">
              <a:rPr lang="en-US" smtClean="0"/>
              <a:t>8/14/2014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832905-2484-4611-9CE9-69551689AFDD}" type="slidenum">
              <a:rPr lang="en-US" smtClean="0"/>
              <a:t>‹#›</a:t>
            </a:fld>
            <a:endParaRPr lang="en-US"/>
          </a:p>
        </p:txBody>
      </p:sp>
    </p:spTree>
    <p:extLst>
      <p:ext uri="{BB962C8B-B14F-4D97-AF65-F5344CB8AC3E}">
        <p14:creationId xmlns:p14="http://schemas.microsoft.com/office/powerpoint/2010/main" val="27888030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D251EF6-9B08-42B3-8C20-14C2889044E9}" type="datetimeFigureOut">
              <a:rPr lang="en-US" smtClean="0"/>
              <a:t>8/14/2014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832905-2484-4611-9CE9-69551689AFDD}" type="slidenum">
              <a:rPr lang="en-US" smtClean="0"/>
              <a:t>‹#›</a:t>
            </a:fld>
            <a:endParaRPr lang="en-US"/>
          </a:p>
        </p:txBody>
      </p:sp>
    </p:spTree>
    <p:extLst>
      <p:ext uri="{BB962C8B-B14F-4D97-AF65-F5344CB8AC3E}">
        <p14:creationId xmlns:p14="http://schemas.microsoft.com/office/powerpoint/2010/main" val="32274019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D251EF6-9B08-42B3-8C20-14C2889044E9}" type="datetimeFigureOut">
              <a:rPr lang="en-US" smtClean="0"/>
              <a:t>8/14/2014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832905-2484-4611-9CE9-69551689AFDD}" type="slidenum">
              <a:rPr lang="en-US" smtClean="0"/>
              <a:t>‹#›</a:t>
            </a:fld>
            <a:endParaRPr lang="en-US"/>
          </a:p>
        </p:txBody>
      </p:sp>
    </p:spTree>
    <p:extLst>
      <p:ext uri="{BB962C8B-B14F-4D97-AF65-F5344CB8AC3E}">
        <p14:creationId xmlns:p14="http://schemas.microsoft.com/office/powerpoint/2010/main" val="35193892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D251EF6-9B08-42B3-8C20-14C2889044E9}" type="datetimeFigureOut">
              <a:rPr lang="en-US" smtClean="0"/>
              <a:t>8/14/2014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832905-2484-4611-9CE9-69551689AFDD}" type="slidenum">
              <a:rPr lang="en-US" smtClean="0"/>
              <a:t>‹#›</a:t>
            </a:fld>
            <a:endParaRPr lang="en-US"/>
          </a:p>
        </p:txBody>
      </p:sp>
    </p:spTree>
    <p:extLst>
      <p:ext uri="{BB962C8B-B14F-4D97-AF65-F5344CB8AC3E}">
        <p14:creationId xmlns:p14="http://schemas.microsoft.com/office/powerpoint/2010/main" val="42274506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0D251EF6-9B08-42B3-8C20-14C2889044E9}" type="datetimeFigureOut">
              <a:rPr lang="en-US" smtClean="0"/>
              <a:t>8/14/2014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4832905-2484-4611-9CE9-69551689AFDD}" type="slidenum">
              <a:rPr lang="en-US" smtClean="0"/>
              <a:t>‹#›</a:t>
            </a:fld>
            <a:endParaRPr lang="en-US"/>
          </a:p>
        </p:txBody>
      </p:sp>
    </p:spTree>
    <p:extLst>
      <p:ext uri="{BB962C8B-B14F-4D97-AF65-F5344CB8AC3E}">
        <p14:creationId xmlns:p14="http://schemas.microsoft.com/office/powerpoint/2010/main" val="25458455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0D251EF6-9B08-42B3-8C20-14C2889044E9}" type="datetimeFigureOut">
              <a:rPr lang="en-US" smtClean="0"/>
              <a:t>8/14/2014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4832905-2484-4611-9CE9-69551689AFDD}" type="slidenum">
              <a:rPr lang="en-US" smtClean="0"/>
              <a:t>‹#›</a:t>
            </a:fld>
            <a:endParaRPr lang="en-US"/>
          </a:p>
        </p:txBody>
      </p:sp>
    </p:spTree>
    <p:extLst>
      <p:ext uri="{BB962C8B-B14F-4D97-AF65-F5344CB8AC3E}">
        <p14:creationId xmlns:p14="http://schemas.microsoft.com/office/powerpoint/2010/main" val="27812264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0D251EF6-9B08-42B3-8C20-14C2889044E9}" type="datetimeFigureOut">
              <a:rPr lang="en-US" smtClean="0"/>
              <a:t>8/14/2014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4832905-2484-4611-9CE9-69551689AFDD}" type="slidenum">
              <a:rPr lang="en-US" smtClean="0"/>
              <a:t>‹#›</a:t>
            </a:fld>
            <a:endParaRPr lang="en-US"/>
          </a:p>
        </p:txBody>
      </p:sp>
    </p:spTree>
    <p:extLst>
      <p:ext uri="{BB962C8B-B14F-4D97-AF65-F5344CB8AC3E}">
        <p14:creationId xmlns:p14="http://schemas.microsoft.com/office/powerpoint/2010/main" val="20814276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D251EF6-9B08-42B3-8C20-14C2889044E9}" type="datetimeFigureOut">
              <a:rPr lang="en-US" smtClean="0"/>
              <a:t>8/14/2014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4832905-2484-4611-9CE9-69551689AFDD}" type="slidenum">
              <a:rPr lang="en-US" smtClean="0"/>
              <a:t>‹#›</a:t>
            </a:fld>
            <a:endParaRPr lang="en-US"/>
          </a:p>
        </p:txBody>
      </p:sp>
    </p:spTree>
    <p:extLst>
      <p:ext uri="{BB962C8B-B14F-4D97-AF65-F5344CB8AC3E}">
        <p14:creationId xmlns:p14="http://schemas.microsoft.com/office/powerpoint/2010/main" val="3069854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D251EF6-9B08-42B3-8C20-14C2889044E9}" type="datetimeFigureOut">
              <a:rPr lang="en-US" smtClean="0"/>
              <a:t>8/14/2014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4832905-2484-4611-9CE9-69551689AFDD}" type="slidenum">
              <a:rPr lang="en-US" smtClean="0"/>
              <a:t>‹#›</a:t>
            </a:fld>
            <a:endParaRPr lang="en-US"/>
          </a:p>
        </p:txBody>
      </p:sp>
    </p:spTree>
    <p:extLst>
      <p:ext uri="{BB962C8B-B14F-4D97-AF65-F5344CB8AC3E}">
        <p14:creationId xmlns:p14="http://schemas.microsoft.com/office/powerpoint/2010/main" val="31816423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D251EF6-9B08-42B3-8C20-14C2889044E9}" type="datetimeFigureOut">
              <a:rPr lang="en-US" smtClean="0"/>
              <a:t>8/14/2014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4832905-2484-4611-9CE9-69551689AFDD}" type="slidenum">
              <a:rPr lang="en-US" smtClean="0"/>
              <a:t>‹#›</a:t>
            </a:fld>
            <a:endParaRPr lang="en-US"/>
          </a:p>
        </p:txBody>
      </p:sp>
    </p:spTree>
    <p:extLst>
      <p:ext uri="{BB962C8B-B14F-4D97-AF65-F5344CB8AC3E}">
        <p14:creationId xmlns:p14="http://schemas.microsoft.com/office/powerpoint/2010/main" val="5688830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D251EF6-9B08-42B3-8C20-14C2889044E9}" type="datetimeFigureOut">
              <a:rPr lang="en-US" smtClean="0"/>
              <a:t>8/14/2014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4832905-2484-4611-9CE9-69551689AFDD}" type="slidenum">
              <a:rPr lang="en-US" smtClean="0"/>
              <a:t>‹#›</a:t>
            </a:fld>
            <a:endParaRPr lang="en-US"/>
          </a:p>
        </p:txBody>
      </p:sp>
    </p:spTree>
    <p:extLst>
      <p:ext uri="{BB962C8B-B14F-4D97-AF65-F5344CB8AC3E}">
        <p14:creationId xmlns:p14="http://schemas.microsoft.com/office/powerpoint/2010/main" val="99526959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comments" Target="../comments/comment5.xml"/><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comments" Target="../comments/comment6.xml"/><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comments" Target="../comments/comment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Layout" Target="../slideLayouts/slideLayout2.xml"/><Relationship Id="rId4" Type="http://schemas.openxmlformats.org/officeDocument/2006/relationships/comments" Target="../comments/comment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2.xml"/><Relationship Id="rId4" Type="http://schemas.openxmlformats.org/officeDocument/2006/relationships/comments" Target="../comments/comment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comments" Target="../comments/comment10.xml"/><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comments" Target="../comments/comment1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comments" Target="../comments/comment12.xml"/><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 Id="rId4" Type="http://schemas.openxmlformats.org/officeDocument/2006/relationships/comments" Target="../comments/comment2.xml"/></Relationships>
</file>

<file path=ppt/slides/_rels/slide4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comments" Target="../comments/comment3.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comments" Target="../comments/comment4.xml"/><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comments" Target="../comments/comment13.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comments" Target="../comments/comment14.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comments" Target="../comments/comment15.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comments" Target="../comments/comment16.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comments" Target="../comments/comment17.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comments" Target="../comments/comment18.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comments" Target="../comments/comment19.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image" Target="../media/image46.jpg"/><Relationship Id="rId1" Type="http://schemas.openxmlformats.org/officeDocument/2006/relationships/slideLayout" Target="../slideLayouts/slideLayout2.xml"/><Relationship Id="rId4" Type="http://schemas.openxmlformats.org/officeDocument/2006/relationships/comments" Target="../comments/comment20.xml"/></Relationships>
</file>

<file path=ppt/slides/_rels/slide96.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44140" y="1219200"/>
            <a:ext cx="6172200" cy="5347870"/>
          </a:xfrm>
        </p:spPr>
        <p:txBody>
          <a:bodyPr>
            <a:normAutofit fontScale="90000"/>
          </a:bodyPr>
          <a:lstStyle/>
          <a:p>
            <a:r>
              <a:rPr lang="en-US" dirty="0" smtClean="0"/>
              <a:t>Script: (Agent name) we have a serious problem. The evil villains are working to crack the code for world domination. Your mission is to crack the code before they do. Are you ready? </a:t>
            </a:r>
            <a:endParaRPr lang="en-US" dirty="0"/>
          </a:p>
        </p:txBody>
      </p:sp>
      <p:sp>
        <p:nvSpPr>
          <p:cNvPr id="4" name="TextBox 3"/>
          <p:cNvSpPr txBox="1"/>
          <p:nvPr/>
        </p:nvSpPr>
        <p:spPr>
          <a:xfrm>
            <a:off x="152400" y="1542214"/>
            <a:ext cx="2362200" cy="923330"/>
          </a:xfrm>
          <a:prstGeom prst="rect">
            <a:avLst/>
          </a:prstGeom>
          <a:noFill/>
        </p:spPr>
        <p:txBody>
          <a:bodyPr wrap="square" rtlCol="0">
            <a:spAutoFit/>
          </a:bodyPr>
          <a:lstStyle/>
          <a:p>
            <a:r>
              <a:rPr lang="en-US" dirty="0" smtClean="0"/>
              <a:t>Scene 1 – Mission impossible style background/briefing.</a:t>
            </a:r>
            <a:endParaRPr lang="en-US" dirty="0"/>
          </a:p>
        </p:txBody>
      </p:sp>
      <p:sp>
        <p:nvSpPr>
          <p:cNvPr id="5" name="Title 1"/>
          <p:cNvSpPr txBox="1">
            <a:spLocks/>
          </p:cNvSpPr>
          <p:nvPr/>
        </p:nvSpPr>
        <p:spPr>
          <a:xfrm>
            <a:off x="685800" y="72189"/>
            <a:ext cx="7772400" cy="147002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smtClean="0"/>
              <a:t>Welcome to Crack the Code!</a:t>
            </a:r>
            <a:endParaRPr lang="en-US" dirty="0"/>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687" y="3505200"/>
            <a:ext cx="2644140" cy="1652588"/>
          </a:xfrm>
          <a:prstGeom prst="rect">
            <a:avLst/>
          </a:prstGeom>
        </p:spPr>
      </p:pic>
    </p:spTree>
    <p:extLst>
      <p:ext uri="{BB962C8B-B14F-4D97-AF65-F5344CB8AC3E}">
        <p14:creationId xmlns:p14="http://schemas.microsoft.com/office/powerpoint/2010/main" val="111335402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52800" y="274638"/>
            <a:ext cx="5334000" cy="6202362"/>
          </a:xfrm>
        </p:spPr>
        <p:txBody>
          <a:bodyPr>
            <a:normAutofit fontScale="90000"/>
          </a:bodyPr>
          <a:lstStyle/>
          <a:p>
            <a:r>
              <a:rPr lang="en-US" dirty="0" smtClean="0"/>
              <a:t>Script: Here is a map of the area. There are several clues that can be found along the way. Make sure you check out each clue before moving on as each clue will provide more information to help you crack the code. </a:t>
            </a:r>
            <a:endParaRPr lang="en-US" dirty="0"/>
          </a:p>
        </p:txBody>
      </p:sp>
      <p:sp>
        <p:nvSpPr>
          <p:cNvPr id="4" name="TextBox 3"/>
          <p:cNvSpPr txBox="1"/>
          <p:nvPr/>
        </p:nvSpPr>
        <p:spPr>
          <a:xfrm>
            <a:off x="838200" y="838200"/>
            <a:ext cx="2362200" cy="923330"/>
          </a:xfrm>
          <a:prstGeom prst="rect">
            <a:avLst/>
          </a:prstGeom>
          <a:noFill/>
        </p:spPr>
        <p:txBody>
          <a:bodyPr wrap="square" rtlCol="0">
            <a:spAutoFit/>
          </a:bodyPr>
          <a:lstStyle/>
          <a:p>
            <a:r>
              <a:rPr lang="en-US" dirty="0" smtClean="0"/>
              <a:t>Scene 4 – this scene will contain a map of the area.</a:t>
            </a:r>
            <a:endParaRPr lang="en-US" dirty="0"/>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8600" y="3657600"/>
            <a:ext cx="2209800" cy="1657350"/>
          </a:xfrm>
          <a:prstGeom prst="rect">
            <a:avLst/>
          </a:prstGeom>
        </p:spPr>
      </p:pic>
    </p:spTree>
    <p:extLst>
      <p:ext uri="{BB962C8B-B14F-4D97-AF65-F5344CB8AC3E}">
        <p14:creationId xmlns:p14="http://schemas.microsoft.com/office/powerpoint/2010/main" val="312576461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457200" y="533400"/>
            <a:ext cx="4876800" cy="449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Map</a:t>
            </a:r>
            <a:endParaRPr lang="en-US" dirty="0"/>
          </a:p>
        </p:txBody>
      </p:sp>
      <p:sp>
        <p:nvSpPr>
          <p:cNvPr id="31" name="Rectangle 30"/>
          <p:cNvSpPr/>
          <p:nvPr/>
        </p:nvSpPr>
        <p:spPr>
          <a:xfrm>
            <a:off x="2836600" y="1954415"/>
            <a:ext cx="1171575" cy="5792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Computer Room</a:t>
            </a:r>
            <a:endParaRPr lang="en-US" dirty="0"/>
          </a:p>
        </p:txBody>
      </p:sp>
      <p:sp>
        <p:nvSpPr>
          <p:cNvPr id="3" name="Content Placeholder 2"/>
          <p:cNvSpPr>
            <a:spLocks noGrp="1"/>
          </p:cNvSpPr>
          <p:nvPr>
            <p:ph idx="1"/>
          </p:nvPr>
        </p:nvSpPr>
        <p:spPr/>
        <p:txBody>
          <a:bodyPr/>
          <a:lstStyle/>
          <a:p>
            <a:endParaRPr lang="en-US" dirty="0"/>
          </a:p>
        </p:txBody>
      </p:sp>
      <p:sp>
        <p:nvSpPr>
          <p:cNvPr id="2" name="Title 1"/>
          <p:cNvSpPr>
            <a:spLocks noGrp="1"/>
          </p:cNvSpPr>
          <p:nvPr>
            <p:ph type="title"/>
          </p:nvPr>
        </p:nvSpPr>
        <p:spPr/>
        <p:txBody>
          <a:bodyPr/>
          <a:lstStyle/>
          <a:p>
            <a:endParaRPr lang="en-US" dirty="0"/>
          </a:p>
        </p:txBody>
      </p:sp>
      <p:sp>
        <p:nvSpPr>
          <p:cNvPr id="4" name="Rectangle 3"/>
          <p:cNvSpPr/>
          <p:nvPr/>
        </p:nvSpPr>
        <p:spPr>
          <a:xfrm>
            <a:off x="0" y="0"/>
            <a:ext cx="9144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8406" y="55581"/>
            <a:ext cx="5715000" cy="67056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t>MAP</a:t>
            </a:r>
            <a:endParaRPr lang="en-US" dirty="0"/>
          </a:p>
        </p:txBody>
      </p:sp>
      <p:sp>
        <p:nvSpPr>
          <p:cNvPr id="6" name="Rectangle 5"/>
          <p:cNvSpPr/>
          <p:nvPr/>
        </p:nvSpPr>
        <p:spPr>
          <a:xfrm>
            <a:off x="5867400" y="76200"/>
            <a:ext cx="3200400" cy="67056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7" name="Rectangle 6"/>
          <p:cNvSpPr/>
          <p:nvPr/>
        </p:nvSpPr>
        <p:spPr>
          <a:xfrm>
            <a:off x="7848600" y="6324600"/>
            <a:ext cx="1143000" cy="38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solidFill>
                  <a:schemeClr val="bg1"/>
                </a:solidFill>
              </a:rPr>
              <a:t>Next</a:t>
            </a:r>
            <a:endParaRPr lang="en-US" dirty="0">
              <a:solidFill>
                <a:schemeClr val="bg1"/>
              </a:solidFill>
            </a:endParaRPr>
          </a:p>
        </p:txBody>
      </p:sp>
      <p:sp>
        <p:nvSpPr>
          <p:cNvPr id="8" name="Rectangle 7"/>
          <p:cNvSpPr/>
          <p:nvPr/>
        </p:nvSpPr>
        <p:spPr>
          <a:xfrm>
            <a:off x="2133600" y="6400800"/>
            <a:ext cx="45720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NES style mission briefing</a:t>
            </a:r>
            <a:endParaRPr lang="en-US" dirty="0"/>
          </a:p>
        </p:txBody>
      </p:sp>
      <p:sp>
        <p:nvSpPr>
          <p:cNvPr id="10" name="TextBox 9"/>
          <p:cNvSpPr txBox="1"/>
          <p:nvPr/>
        </p:nvSpPr>
        <p:spPr>
          <a:xfrm>
            <a:off x="6019800" y="533400"/>
            <a:ext cx="2971800" cy="2031325"/>
          </a:xfrm>
          <a:prstGeom prst="rect">
            <a:avLst/>
          </a:prstGeom>
          <a:noFill/>
        </p:spPr>
        <p:txBody>
          <a:bodyPr wrap="square" rtlCol="0">
            <a:spAutoFit/>
          </a:bodyPr>
          <a:lstStyle/>
          <a:p>
            <a:r>
              <a:rPr lang="en-US" dirty="0" smtClean="0"/>
              <a:t>Instructions:</a:t>
            </a:r>
          </a:p>
          <a:p>
            <a:endParaRPr lang="en-US" dirty="0" smtClean="0"/>
          </a:p>
          <a:p>
            <a:r>
              <a:rPr lang="en-US" dirty="0"/>
              <a:t>Here is a map of the area. </a:t>
            </a:r>
            <a:r>
              <a:rPr lang="en-US" dirty="0" smtClean="0"/>
              <a:t>Find the safe and crack the code. If you crack the code you will save the country from disruption. </a:t>
            </a:r>
            <a:endParaRPr lang="en-US" dirty="0"/>
          </a:p>
        </p:txBody>
      </p:sp>
      <p:cxnSp>
        <p:nvCxnSpPr>
          <p:cNvPr id="12" name="Straight Connector 11"/>
          <p:cNvCxnSpPr/>
          <p:nvPr/>
        </p:nvCxnSpPr>
        <p:spPr>
          <a:xfrm flipV="1">
            <a:off x="1752600" y="3276600"/>
            <a:ext cx="0" cy="13716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1752600" y="3276600"/>
            <a:ext cx="8382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flipV="1">
            <a:off x="2602454" y="1905000"/>
            <a:ext cx="0" cy="13716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2602454" y="1905000"/>
            <a:ext cx="9144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flipV="1">
            <a:off x="3516854" y="533400"/>
            <a:ext cx="0" cy="13716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Flowchart: Connector 20"/>
          <p:cNvSpPr/>
          <p:nvPr/>
        </p:nvSpPr>
        <p:spPr>
          <a:xfrm>
            <a:off x="2105025" y="3338572"/>
            <a:ext cx="133350" cy="114300"/>
          </a:xfrm>
          <a:prstGeom prst="flowChartConnector">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lowchart: Connector 24"/>
          <p:cNvSpPr/>
          <p:nvPr/>
        </p:nvSpPr>
        <p:spPr>
          <a:xfrm>
            <a:off x="1685925" y="4699971"/>
            <a:ext cx="133350" cy="114300"/>
          </a:xfrm>
          <a:prstGeom prst="flowChartConnector">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p:cNvSpPr txBox="1"/>
          <p:nvPr/>
        </p:nvSpPr>
        <p:spPr>
          <a:xfrm>
            <a:off x="2515945" y="4463534"/>
            <a:ext cx="1521871" cy="369332"/>
          </a:xfrm>
          <a:prstGeom prst="rect">
            <a:avLst/>
          </a:prstGeom>
          <a:noFill/>
        </p:spPr>
        <p:txBody>
          <a:bodyPr wrap="square" rtlCol="0">
            <a:spAutoFit/>
          </a:bodyPr>
          <a:lstStyle/>
          <a:p>
            <a:r>
              <a:rPr lang="en-US" dirty="0" smtClean="0"/>
              <a:t>You are here</a:t>
            </a:r>
            <a:endParaRPr lang="en-US" dirty="0"/>
          </a:p>
        </p:txBody>
      </p:sp>
      <p:cxnSp>
        <p:nvCxnSpPr>
          <p:cNvPr id="28" name="Straight Arrow Connector 27"/>
          <p:cNvCxnSpPr/>
          <p:nvPr/>
        </p:nvCxnSpPr>
        <p:spPr>
          <a:xfrm flipH="1">
            <a:off x="1905000" y="4699971"/>
            <a:ext cx="544270" cy="32273"/>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0" name="Rectangle 29"/>
          <p:cNvSpPr/>
          <p:nvPr/>
        </p:nvSpPr>
        <p:spPr>
          <a:xfrm>
            <a:off x="1905000" y="3452872"/>
            <a:ext cx="610945" cy="2809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Safe</a:t>
            </a:r>
            <a:endParaRPr lang="en-US" dirty="0"/>
          </a:p>
        </p:txBody>
      </p:sp>
      <p:sp>
        <p:nvSpPr>
          <p:cNvPr id="34" name="Rectangle 33"/>
          <p:cNvSpPr/>
          <p:nvPr/>
        </p:nvSpPr>
        <p:spPr>
          <a:xfrm>
            <a:off x="3329266" y="266700"/>
            <a:ext cx="1357817" cy="533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Door to the City</a:t>
            </a:r>
            <a:endParaRPr lang="en-US" dirty="0"/>
          </a:p>
        </p:txBody>
      </p:sp>
      <p:sp>
        <p:nvSpPr>
          <p:cNvPr id="24" name="Flowchart: Connector 23"/>
          <p:cNvSpPr/>
          <p:nvPr/>
        </p:nvSpPr>
        <p:spPr>
          <a:xfrm>
            <a:off x="3450179" y="533400"/>
            <a:ext cx="133350" cy="114300"/>
          </a:xfrm>
          <a:prstGeom prst="flowChartConnector">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76200" y="6324600"/>
            <a:ext cx="1143000" cy="38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solidFill>
                  <a:schemeClr val="bg1"/>
                </a:solidFill>
              </a:rPr>
              <a:t>Previous</a:t>
            </a:r>
            <a:endParaRPr lang="en-US" dirty="0">
              <a:solidFill>
                <a:schemeClr val="bg1"/>
              </a:solidFill>
            </a:endParaRPr>
          </a:p>
        </p:txBody>
      </p:sp>
    </p:spTree>
    <p:extLst>
      <p:ext uri="{BB962C8B-B14F-4D97-AF65-F5344CB8AC3E}">
        <p14:creationId xmlns:p14="http://schemas.microsoft.com/office/powerpoint/2010/main" val="41160706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52800" y="274638"/>
            <a:ext cx="5334000" cy="6202362"/>
          </a:xfrm>
        </p:spPr>
        <p:txBody>
          <a:bodyPr>
            <a:normAutofit/>
          </a:bodyPr>
          <a:lstStyle/>
          <a:p>
            <a:r>
              <a:rPr lang="en-US" dirty="0" smtClean="0"/>
              <a:t>Script: Hurry they are taking over the city. If you can’t stop them they will take over the world. </a:t>
            </a:r>
            <a:endParaRPr lang="en-US" dirty="0"/>
          </a:p>
        </p:txBody>
      </p:sp>
      <p:sp>
        <p:nvSpPr>
          <p:cNvPr id="4" name="TextBox 3"/>
          <p:cNvSpPr txBox="1"/>
          <p:nvPr/>
        </p:nvSpPr>
        <p:spPr>
          <a:xfrm>
            <a:off x="838200" y="838200"/>
            <a:ext cx="2362200" cy="1200329"/>
          </a:xfrm>
          <a:prstGeom prst="rect">
            <a:avLst/>
          </a:prstGeom>
          <a:noFill/>
        </p:spPr>
        <p:txBody>
          <a:bodyPr wrap="square" rtlCol="0">
            <a:spAutoFit/>
          </a:bodyPr>
          <a:lstStyle/>
          <a:p>
            <a:r>
              <a:rPr lang="en-US" dirty="0" smtClean="0"/>
              <a:t>Scene 6 – image of a person approaching our agent explaining the situation to them.</a:t>
            </a:r>
            <a:endParaRPr lang="en-US" dirty="0"/>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00" y="2890838"/>
            <a:ext cx="3200400" cy="1800225"/>
          </a:xfrm>
          <a:prstGeom prst="rect">
            <a:avLst/>
          </a:prstGeom>
        </p:spPr>
      </p:pic>
    </p:spTree>
    <p:extLst>
      <p:ext uri="{BB962C8B-B14F-4D97-AF65-F5344CB8AC3E}">
        <p14:creationId xmlns:p14="http://schemas.microsoft.com/office/powerpoint/2010/main" val="314535253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52800" y="274638"/>
            <a:ext cx="5334000" cy="6202362"/>
          </a:xfrm>
        </p:spPr>
        <p:txBody>
          <a:bodyPr>
            <a:normAutofit/>
          </a:bodyPr>
          <a:lstStyle/>
          <a:p>
            <a:r>
              <a:rPr lang="en-US" dirty="0" smtClean="0"/>
              <a:t>Alternate Script: AHHH! (yelling) They are coming. Please </a:t>
            </a:r>
            <a:r>
              <a:rPr lang="en-US" u="sng" dirty="0" smtClean="0"/>
              <a:t>agent name</a:t>
            </a:r>
            <a:r>
              <a:rPr lang="en-US" dirty="0" smtClean="0"/>
              <a:t> you have to help. If you don’t crack the code before they do, everyone will pay. </a:t>
            </a:r>
            <a:endParaRPr lang="en-US" dirty="0"/>
          </a:p>
        </p:txBody>
      </p:sp>
      <p:sp>
        <p:nvSpPr>
          <p:cNvPr id="4" name="TextBox 3"/>
          <p:cNvSpPr txBox="1"/>
          <p:nvPr/>
        </p:nvSpPr>
        <p:spPr>
          <a:xfrm>
            <a:off x="838200" y="838200"/>
            <a:ext cx="2362200" cy="1754326"/>
          </a:xfrm>
          <a:prstGeom prst="rect">
            <a:avLst/>
          </a:prstGeom>
          <a:noFill/>
        </p:spPr>
        <p:txBody>
          <a:bodyPr wrap="square" rtlCol="0">
            <a:spAutoFit/>
          </a:bodyPr>
          <a:lstStyle/>
          <a:p>
            <a:r>
              <a:rPr lang="en-US" dirty="0" smtClean="0"/>
              <a:t>Alternate Scene </a:t>
            </a:r>
            <a:r>
              <a:rPr lang="en-US" dirty="0"/>
              <a:t>6</a:t>
            </a:r>
            <a:r>
              <a:rPr lang="en-US" dirty="0" smtClean="0"/>
              <a:t> – image of a person running and approaching our agent explaining the situation to them.</a:t>
            </a:r>
            <a:endParaRPr lang="en-US" dirty="0"/>
          </a:p>
        </p:txBody>
      </p:sp>
    </p:spTree>
    <p:extLst>
      <p:ext uri="{BB962C8B-B14F-4D97-AF65-F5344CB8AC3E}">
        <p14:creationId xmlns:p14="http://schemas.microsoft.com/office/powerpoint/2010/main" val="340706069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dirty="0"/>
          </a:p>
        </p:txBody>
      </p:sp>
      <p:sp>
        <p:nvSpPr>
          <p:cNvPr id="2" name="Title 1"/>
          <p:cNvSpPr>
            <a:spLocks noGrp="1"/>
          </p:cNvSpPr>
          <p:nvPr>
            <p:ph type="title"/>
          </p:nvPr>
        </p:nvSpPr>
        <p:spPr/>
        <p:txBody>
          <a:bodyPr/>
          <a:lstStyle/>
          <a:p>
            <a:endParaRPr lang="en-US" dirty="0"/>
          </a:p>
        </p:txBody>
      </p:sp>
      <p:sp>
        <p:nvSpPr>
          <p:cNvPr id="4" name="Rectangle 3"/>
          <p:cNvSpPr/>
          <p:nvPr/>
        </p:nvSpPr>
        <p:spPr>
          <a:xfrm>
            <a:off x="0" y="0"/>
            <a:ext cx="9144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38100" y="76200"/>
            <a:ext cx="8953500" cy="67056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7" name="Rectangle 6"/>
          <p:cNvSpPr/>
          <p:nvPr/>
        </p:nvSpPr>
        <p:spPr>
          <a:xfrm>
            <a:off x="7848600" y="6324600"/>
            <a:ext cx="1143000" cy="38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solidFill>
                  <a:schemeClr val="bg1"/>
                </a:solidFill>
              </a:rPr>
              <a:t>Next</a:t>
            </a:r>
            <a:endParaRPr lang="en-US" dirty="0">
              <a:solidFill>
                <a:schemeClr val="bg1"/>
              </a:solidFill>
            </a:endParaRPr>
          </a:p>
        </p:txBody>
      </p:sp>
      <p:sp>
        <p:nvSpPr>
          <p:cNvPr id="8" name="Rectangle 7"/>
          <p:cNvSpPr/>
          <p:nvPr/>
        </p:nvSpPr>
        <p:spPr>
          <a:xfrm>
            <a:off x="2133600" y="6400800"/>
            <a:ext cx="45720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Start of the mission</a:t>
            </a:r>
            <a:endParaRPr lang="en-US" dirty="0"/>
          </a:p>
        </p:txBody>
      </p:sp>
      <p:sp>
        <p:nvSpPr>
          <p:cNvPr id="15" name="Oval 14"/>
          <p:cNvSpPr/>
          <p:nvPr/>
        </p:nvSpPr>
        <p:spPr>
          <a:xfrm>
            <a:off x="3200400" y="2718099"/>
            <a:ext cx="762000" cy="4572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ounded Rectangle 15"/>
          <p:cNvSpPr/>
          <p:nvPr/>
        </p:nvSpPr>
        <p:spPr>
          <a:xfrm>
            <a:off x="3276600" y="3175299"/>
            <a:ext cx="609600" cy="152400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6" name="Oval Callout 5"/>
          <p:cNvSpPr/>
          <p:nvPr/>
        </p:nvSpPr>
        <p:spPr>
          <a:xfrm>
            <a:off x="3429000" y="761999"/>
            <a:ext cx="4038600" cy="2112085"/>
          </a:xfrm>
          <a:prstGeom prst="wedgeEllipse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AAAHHHH! (Yelling) They are coming. </a:t>
            </a:r>
            <a:r>
              <a:rPr lang="en-US" u="sng" dirty="0" smtClean="0"/>
              <a:t>Agent Name</a:t>
            </a:r>
            <a:r>
              <a:rPr lang="en-US" dirty="0" smtClean="0"/>
              <a:t> you have to help! If you don’t crack the code before they do, everyone will pay.</a:t>
            </a:r>
            <a:endParaRPr lang="en-US" dirty="0"/>
          </a:p>
        </p:txBody>
      </p:sp>
      <p:sp>
        <p:nvSpPr>
          <p:cNvPr id="10" name="TextBox 9"/>
          <p:cNvSpPr txBox="1"/>
          <p:nvPr/>
        </p:nvSpPr>
        <p:spPr>
          <a:xfrm>
            <a:off x="228600" y="685800"/>
            <a:ext cx="2362200" cy="2308324"/>
          </a:xfrm>
          <a:prstGeom prst="rect">
            <a:avLst/>
          </a:prstGeom>
          <a:noFill/>
        </p:spPr>
        <p:txBody>
          <a:bodyPr wrap="square" rtlCol="0">
            <a:spAutoFit/>
          </a:bodyPr>
          <a:lstStyle/>
          <a:p>
            <a:r>
              <a:rPr lang="en-US" dirty="0" smtClean="0"/>
              <a:t>Scene Note: During this scene, the person will be looking right at the camera as if they were talking to us. The background/scene image would be here as well. </a:t>
            </a:r>
            <a:endParaRPr lang="en-US" dirty="0"/>
          </a:p>
        </p:txBody>
      </p:sp>
      <p:sp>
        <p:nvSpPr>
          <p:cNvPr id="12" name="Rectangle 11"/>
          <p:cNvSpPr/>
          <p:nvPr/>
        </p:nvSpPr>
        <p:spPr>
          <a:xfrm>
            <a:off x="76200" y="6324600"/>
            <a:ext cx="1143000" cy="38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solidFill>
                  <a:schemeClr val="bg1"/>
                </a:solidFill>
              </a:rPr>
              <a:t>Previous</a:t>
            </a:r>
            <a:endParaRPr lang="en-US" dirty="0">
              <a:solidFill>
                <a:schemeClr val="bg1"/>
              </a:solidFill>
            </a:endParaRPr>
          </a:p>
        </p:txBody>
      </p:sp>
      <p:sp>
        <p:nvSpPr>
          <p:cNvPr id="13" name="Oval 12"/>
          <p:cNvSpPr/>
          <p:nvPr/>
        </p:nvSpPr>
        <p:spPr>
          <a:xfrm>
            <a:off x="8039100" y="3886200"/>
            <a:ext cx="762000" cy="4572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ounded Rectangle 13"/>
          <p:cNvSpPr/>
          <p:nvPr/>
        </p:nvSpPr>
        <p:spPr>
          <a:xfrm>
            <a:off x="8115300" y="4343400"/>
            <a:ext cx="609600" cy="152400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9" name="Rectangular Callout 8"/>
          <p:cNvSpPr/>
          <p:nvPr/>
        </p:nvSpPr>
        <p:spPr>
          <a:xfrm>
            <a:off x="8115300" y="2133600"/>
            <a:ext cx="3314700" cy="1295400"/>
          </a:xfrm>
          <a:prstGeom prst="wedge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Agent </a:t>
            </a:r>
            <a:r>
              <a:rPr lang="en-US" u="sng" dirty="0" smtClean="0"/>
              <a:t>name</a:t>
            </a:r>
            <a:r>
              <a:rPr lang="en-US" dirty="0" smtClean="0"/>
              <a:t>, I’m agent </a:t>
            </a:r>
            <a:r>
              <a:rPr lang="en-US" dirty="0" err="1" smtClean="0"/>
              <a:t>williams</a:t>
            </a:r>
            <a:r>
              <a:rPr lang="en-US" dirty="0" smtClean="0"/>
              <a:t>. I’m from the agency and will assist you along the way.</a:t>
            </a:r>
            <a:endParaRPr lang="en-US" dirty="0"/>
          </a:p>
        </p:txBody>
      </p:sp>
    </p:spTree>
    <p:extLst>
      <p:ext uri="{BB962C8B-B14F-4D97-AF65-F5344CB8AC3E}">
        <p14:creationId xmlns:p14="http://schemas.microsoft.com/office/powerpoint/2010/main" val="3712242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dirty="0"/>
          </a:p>
        </p:txBody>
      </p:sp>
      <p:sp>
        <p:nvSpPr>
          <p:cNvPr id="2" name="Title 1"/>
          <p:cNvSpPr>
            <a:spLocks noGrp="1"/>
          </p:cNvSpPr>
          <p:nvPr>
            <p:ph type="title"/>
          </p:nvPr>
        </p:nvSpPr>
        <p:spPr/>
        <p:txBody>
          <a:bodyPr/>
          <a:lstStyle/>
          <a:p>
            <a:endParaRPr lang="en-US" dirty="0"/>
          </a:p>
        </p:txBody>
      </p:sp>
      <p:sp>
        <p:nvSpPr>
          <p:cNvPr id="4" name="Rectangle 3"/>
          <p:cNvSpPr/>
          <p:nvPr/>
        </p:nvSpPr>
        <p:spPr>
          <a:xfrm>
            <a:off x="0" y="0"/>
            <a:ext cx="9144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38100" y="76200"/>
            <a:ext cx="8953500" cy="67056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7" name="Rectangle 6"/>
          <p:cNvSpPr/>
          <p:nvPr/>
        </p:nvSpPr>
        <p:spPr>
          <a:xfrm>
            <a:off x="7848600" y="6324600"/>
            <a:ext cx="1143000" cy="38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solidFill>
                  <a:schemeClr val="bg1"/>
                </a:solidFill>
              </a:rPr>
              <a:t>Next</a:t>
            </a:r>
            <a:endParaRPr lang="en-US" dirty="0">
              <a:solidFill>
                <a:schemeClr val="bg1"/>
              </a:solidFill>
            </a:endParaRPr>
          </a:p>
        </p:txBody>
      </p:sp>
      <p:sp>
        <p:nvSpPr>
          <p:cNvPr id="8" name="Rectangle 7"/>
          <p:cNvSpPr/>
          <p:nvPr/>
        </p:nvSpPr>
        <p:spPr>
          <a:xfrm>
            <a:off x="1752600" y="6400800"/>
            <a:ext cx="52959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92500" lnSpcReduction="20000"/>
          </a:bodyPr>
          <a:lstStyle/>
          <a:p>
            <a:pPr algn="ctr"/>
            <a:r>
              <a:rPr lang="en-US" dirty="0" smtClean="0"/>
              <a:t>Hallway Scene – 1</a:t>
            </a:r>
            <a:r>
              <a:rPr lang="en-US" baseline="30000" dirty="0" smtClean="0"/>
              <a:t>st</a:t>
            </a:r>
            <a:r>
              <a:rPr lang="en-US" dirty="0" smtClean="0"/>
              <a:t> safe</a:t>
            </a:r>
            <a:endParaRPr lang="en-US" dirty="0"/>
          </a:p>
        </p:txBody>
      </p:sp>
      <p:sp>
        <p:nvSpPr>
          <p:cNvPr id="11" name="Rectangle 10"/>
          <p:cNvSpPr/>
          <p:nvPr/>
        </p:nvSpPr>
        <p:spPr>
          <a:xfrm>
            <a:off x="76200" y="6324600"/>
            <a:ext cx="1143000" cy="38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solidFill>
                  <a:schemeClr val="bg1"/>
                </a:solidFill>
              </a:rPr>
              <a:t>Previous</a:t>
            </a:r>
            <a:endParaRPr lang="en-US" dirty="0">
              <a:solidFill>
                <a:schemeClr val="bg1"/>
              </a:solidFill>
            </a:endParaRPr>
          </a:p>
        </p:txBody>
      </p:sp>
      <p:sp>
        <p:nvSpPr>
          <p:cNvPr id="14" name="Rectangle 13"/>
          <p:cNvSpPr/>
          <p:nvPr/>
        </p:nvSpPr>
        <p:spPr>
          <a:xfrm>
            <a:off x="2914650" y="924499"/>
            <a:ext cx="3200400" cy="4876800"/>
          </a:xfrm>
          <a:prstGeom prst="rect">
            <a:avLst/>
          </a:prstGeom>
          <a:solidFill>
            <a:schemeClr val="accent1">
              <a:alpha val="4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Flowchart: Data 14"/>
          <p:cNvSpPr/>
          <p:nvPr/>
        </p:nvSpPr>
        <p:spPr>
          <a:xfrm rot="21342699">
            <a:off x="5893407" y="1738653"/>
            <a:ext cx="1368768" cy="4017093"/>
          </a:xfrm>
          <a:prstGeom prst="flowChartInputOutp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Callout 20"/>
          <p:cNvSpPr/>
          <p:nvPr/>
        </p:nvSpPr>
        <p:spPr>
          <a:xfrm>
            <a:off x="3276600" y="937898"/>
            <a:ext cx="4038600" cy="2112085"/>
          </a:xfrm>
          <a:prstGeom prst="wedgeEllipse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smtClean="0"/>
              <a:t>Agent name</a:t>
            </a:r>
            <a:r>
              <a:rPr lang="en-US" dirty="0" smtClean="0"/>
              <a:t> the safe is in here. Hurry!</a:t>
            </a:r>
            <a:endParaRPr lang="en-US" dirty="0"/>
          </a:p>
        </p:txBody>
      </p:sp>
      <p:sp>
        <p:nvSpPr>
          <p:cNvPr id="17" name="Oval 16"/>
          <p:cNvSpPr/>
          <p:nvPr/>
        </p:nvSpPr>
        <p:spPr>
          <a:xfrm>
            <a:off x="3610090" y="3429000"/>
            <a:ext cx="762000" cy="4572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ounded Rectangle 17"/>
          <p:cNvSpPr/>
          <p:nvPr/>
        </p:nvSpPr>
        <p:spPr>
          <a:xfrm>
            <a:off x="3686290" y="3886200"/>
            <a:ext cx="609600" cy="152400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6125942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dirty="0"/>
          </a:p>
        </p:txBody>
      </p:sp>
      <p:sp>
        <p:nvSpPr>
          <p:cNvPr id="2" name="Title 1"/>
          <p:cNvSpPr>
            <a:spLocks noGrp="1"/>
          </p:cNvSpPr>
          <p:nvPr>
            <p:ph type="title"/>
          </p:nvPr>
        </p:nvSpPr>
        <p:spPr/>
        <p:txBody>
          <a:bodyPr/>
          <a:lstStyle/>
          <a:p>
            <a:endParaRPr lang="en-US" dirty="0"/>
          </a:p>
        </p:txBody>
      </p:sp>
      <p:sp>
        <p:nvSpPr>
          <p:cNvPr id="4" name="Rectangle 3"/>
          <p:cNvSpPr/>
          <p:nvPr/>
        </p:nvSpPr>
        <p:spPr>
          <a:xfrm>
            <a:off x="0" y="0"/>
            <a:ext cx="9144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38100" y="76200"/>
            <a:ext cx="8953500" cy="67056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7" name="Rectangle 6"/>
          <p:cNvSpPr/>
          <p:nvPr/>
        </p:nvSpPr>
        <p:spPr>
          <a:xfrm>
            <a:off x="7848600" y="6324600"/>
            <a:ext cx="1143000" cy="38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solidFill>
                  <a:schemeClr val="bg1"/>
                </a:solidFill>
              </a:rPr>
              <a:t>Next</a:t>
            </a:r>
            <a:endParaRPr lang="en-US" dirty="0">
              <a:solidFill>
                <a:schemeClr val="bg1"/>
              </a:solidFill>
            </a:endParaRPr>
          </a:p>
        </p:txBody>
      </p:sp>
      <p:sp>
        <p:nvSpPr>
          <p:cNvPr id="8" name="Rectangle 7"/>
          <p:cNvSpPr/>
          <p:nvPr/>
        </p:nvSpPr>
        <p:spPr>
          <a:xfrm>
            <a:off x="2133600" y="6400800"/>
            <a:ext cx="45720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1</a:t>
            </a:r>
            <a:r>
              <a:rPr lang="en-US" baseline="30000" dirty="0" smtClean="0"/>
              <a:t>st</a:t>
            </a:r>
            <a:r>
              <a:rPr lang="en-US" dirty="0" smtClean="0"/>
              <a:t> Safe Scene</a:t>
            </a:r>
            <a:endParaRPr lang="en-US" dirty="0"/>
          </a:p>
        </p:txBody>
      </p:sp>
      <p:sp>
        <p:nvSpPr>
          <p:cNvPr id="19" name="Rectangle 18"/>
          <p:cNvSpPr/>
          <p:nvPr/>
        </p:nvSpPr>
        <p:spPr>
          <a:xfrm>
            <a:off x="228600" y="1600200"/>
            <a:ext cx="8534400" cy="3962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p:cNvSpPr txBox="1"/>
          <p:nvPr/>
        </p:nvSpPr>
        <p:spPr>
          <a:xfrm>
            <a:off x="4099560" y="1608467"/>
            <a:ext cx="609600" cy="369332"/>
          </a:xfrm>
          <a:prstGeom prst="rect">
            <a:avLst/>
          </a:prstGeom>
          <a:noFill/>
        </p:spPr>
        <p:txBody>
          <a:bodyPr wrap="square" rtlCol="0">
            <a:spAutoFit/>
          </a:bodyPr>
          <a:lstStyle/>
          <a:p>
            <a:r>
              <a:rPr lang="en-US" dirty="0" smtClean="0"/>
              <a:t>Safe</a:t>
            </a:r>
            <a:endParaRPr lang="en-US" dirty="0"/>
          </a:p>
        </p:txBody>
      </p:sp>
      <p:sp>
        <p:nvSpPr>
          <p:cNvPr id="6" name="TextBox 5"/>
          <p:cNvSpPr txBox="1"/>
          <p:nvPr/>
        </p:nvSpPr>
        <p:spPr>
          <a:xfrm>
            <a:off x="609600" y="304800"/>
            <a:ext cx="7810500" cy="923330"/>
          </a:xfrm>
          <a:prstGeom prst="rect">
            <a:avLst/>
          </a:prstGeom>
          <a:noFill/>
        </p:spPr>
        <p:txBody>
          <a:bodyPr wrap="square" rtlCol="0">
            <a:spAutoFit/>
          </a:bodyPr>
          <a:lstStyle/>
          <a:p>
            <a:r>
              <a:rPr lang="en-US" dirty="0" smtClean="0"/>
              <a:t>The safe contains the key to ending corrupting as we know it. You must crack the code to get access to the key. Get all the answers right and you will crack the code.</a:t>
            </a:r>
            <a:endParaRPr lang="en-US" dirty="0"/>
          </a:p>
        </p:txBody>
      </p:sp>
      <p:sp>
        <p:nvSpPr>
          <p:cNvPr id="11" name="Rectangle 10"/>
          <p:cNvSpPr/>
          <p:nvPr/>
        </p:nvSpPr>
        <p:spPr>
          <a:xfrm>
            <a:off x="76200" y="6324600"/>
            <a:ext cx="1143000" cy="38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solidFill>
                  <a:schemeClr val="bg1"/>
                </a:solidFill>
              </a:rPr>
              <a:t>Previous</a:t>
            </a:r>
            <a:endParaRPr lang="en-US" dirty="0">
              <a:solidFill>
                <a:schemeClr val="bg1"/>
              </a:solidFill>
            </a:endParaRPr>
          </a:p>
        </p:txBody>
      </p:sp>
      <p:sp>
        <p:nvSpPr>
          <p:cNvPr id="13" name="Rectangle 12"/>
          <p:cNvSpPr/>
          <p:nvPr/>
        </p:nvSpPr>
        <p:spPr>
          <a:xfrm>
            <a:off x="1238480" y="2667000"/>
            <a:ext cx="19050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Probing Questions</a:t>
            </a:r>
            <a:endParaRPr lang="en-US" dirty="0"/>
          </a:p>
        </p:txBody>
      </p:sp>
      <p:sp>
        <p:nvSpPr>
          <p:cNvPr id="14" name="Rectangle 13"/>
          <p:cNvSpPr/>
          <p:nvPr/>
        </p:nvSpPr>
        <p:spPr>
          <a:xfrm>
            <a:off x="3619500" y="2667000"/>
            <a:ext cx="19050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Root Cause</a:t>
            </a:r>
            <a:endParaRPr lang="en-US" dirty="0"/>
          </a:p>
        </p:txBody>
      </p:sp>
      <p:sp>
        <p:nvSpPr>
          <p:cNvPr id="15" name="Rectangle 14"/>
          <p:cNvSpPr/>
          <p:nvPr/>
        </p:nvSpPr>
        <p:spPr>
          <a:xfrm>
            <a:off x="6096000" y="2667000"/>
            <a:ext cx="19050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Solution</a:t>
            </a:r>
            <a:endParaRPr lang="en-US" dirty="0"/>
          </a:p>
        </p:txBody>
      </p:sp>
      <p:sp>
        <p:nvSpPr>
          <p:cNvPr id="10" name="Rectangle 9"/>
          <p:cNvSpPr/>
          <p:nvPr/>
        </p:nvSpPr>
        <p:spPr>
          <a:xfrm>
            <a:off x="2819400" y="1977799"/>
            <a:ext cx="3505200" cy="533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Scenario: Can’t make calls at home</a:t>
            </a:r>
            <a:endParaRPr lang="en-US" dirty="0"/>
          </a:p>
        </p:txBody>
      </p:sp>
    </p:spTree>
    <p:extLst>
      <p:ext uri="{BB962C8B-B14F-4D97-AF65-F5344CB8AC3E}">
        <p14:creationId xmlns:p14="http://schemas.microsoft.com/office/powerpoint/2010/main" val="253855521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dirty="0"/>
          </a:p>
        </p:txBody>
      </p:sp>
      <p:sp>
        <p:nvSpPr>
          <p:cNvPr id="2" name="Title 1"/>
          <p:cNvSpPr>
            <a:spLocks noGrp="1"/>
          </p:cNvSpPr>
          <p:nvPr>
            <p:ph type="title"/>
          </p:nvPr>
        </p:nvSpPr>
        <p:spPr/>
        <p:txBody>
          <a:bodyPr/>
          <a:lstStyle/>
          <a:p>
            <a:endParaRPr lang="en-US" dirty="0"/>
          </a:p>
        </p:txBody>
      </p:sp>
      <p:sp>
        <p:nvSpPr>
          <p:cNvPr id="4" name="Rectangle 3"/>
          <p:cNvSpPr/>
          <p:nvPr/>
        </p:nvSpPr>
        <p:spPr>
          <a:xfrm>
            <a:off x="0" y="0"/>
            <a:ext cx="9144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38100" y="76200"/>
            <a:ext cx="8953500" cy="67056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7" name="Rectangle 6"/>
          <p:cNvSpPr/>
          <p:nvPr/>
        </p:nvSpPr>
        <p:spPr>
          <a:xfrm>
            <a:off x="7848600" y="6324600"/>
            <a:ext cx="1143000" cy="38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solidFill>
                  <a:schemeClr val="bg1"/>
                </a:solidFill>
              </a:rPr>
              <a:t>Next</a:t>
            </a:r>
            <a:endParaRPr lang="en-US" dirty="0">
              <a:solidFill>
                <a:schemeClr val="bg1"/>
              </a:solidFill>
            </a:endParaRPr>
          </a:p>
        </p:txBody>
      </p:sp>
      <p:sp>
        <p:nvSpPr>
          <p:cNvPr id="8" name="Rectangle 7"/>
          <p:cNvSpPr/>
          <p:nvPr/>
        </p:nvSpPr>
        <p:spPr>
          <a:xfrm>
            <a:off x="2133600" y="6400800"/>
            <a:ext cx="45720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1</a:t>
            </a:r>
            <a:r>
              <a:rPr lang="en-US" baseline="30000" dirty="0" smtClean="0"/>
              <a:t>st</a:t>
            </a:r>
            <a:r>
              <a:rPr lang="en-US" dirty="0" smtClean="0"/>
              <a:t> Safe Scene – Probing Question Selection</a:t>
            </a:r>
            <a:endParaRPr lang="en-US" dirty="0"/>
          </a:p>
        </p:txBody>
      </p:sp>
      <p:sp>
        <p:nvSpPr>
          <p:cNvPr id="19" name="Rectangle 18"/>
          <p:cNvSpPr/>
          <p:nvPr/>
        </p:nvSpPr>
        <p:spPr>
          <a:xfrm>
            <a:off x="228600" y="1600200"/>
            <a:ext cx="8534400" cy="3962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p:cNvSpPr txBox="1"/>
          <p:nvPr/>
        </p:nvSpPr>
        <p:spPr>
          <a:xfrm>
            <a:off x="4099560" y="1608467"/>
            <a:ext cx="609600" cy="369332"/>
          </a:xfrm>
          <a:prstGeom prst="rect">
            <a:avLst/>
          </a:prstGeom>
          <a:noFill/>
        </p:spPr>
        <p:txBody>
          <a:bodyPr wrap="square" rtlCol="0">
            <a:spAutoFit/>
          </a:bodyPr>
          <a:lstStyle/>
          <a:p>
            <a:r>
              <a:rPr lang="en-US" dirty="0" smtClean="0"/>
              <a:t>Safe</a:t>
            </a:r>
            <a:endParaRPr lang="en-US" dirty="0"/>
          </a:p>
        </p:txBody>
      </p:sp>
      <p:sp>
        <p:nvSpPr>
          <p:cNvPr id="6" name="TextBox 5"/>
          <p:cNvSpPr txBox="1"/>
          <p:nvPr/>
        </p:nvSpPr>
        <p:spPr>
          <a:xfrm>
            <a:off x="609600" y="304800"/>
            <a:ext cx="7810500" cy="646331"/>
          </a:xfrm>
          <a:prstGeom prst="rect">
            <a:avLst/>
          </a:prstGeom>
          <a:noFill/>
        </p:spPr>
        <p:txBody>
          <a:bodyPr wrap="square" rtlCol="0">
            <a:spAutoFit/>
          </a:bodyPr>
          <a:lstStyle/>
          <a:p>
            <a:r>
              <a:rPr lang="en-US" dirty="0" smtClean="0"/>
              <a:t>Instructions: Using the scenario below, you must correctly identify the answers for the 3 categories below.</a:t>
            </a:r>
            <a:endParaRPr lang="en-US" dirty="0"/>
          </a:p>
        </p:txBody>
      </p:sp>
      <p:sp>
        <p:nvSpPr>
          <p:cNvPr id="11" name="Rectangle 10"/>
          <p:cNvSpPr/>
          <p:nvPr/>
        </p:nvSpPr>
        <p:spPr>
          <a:xfrm>
            <a:off x="76200" y="6324600"/>
            <a:ext cx="1143000" cy="38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solidFill>
                  <a:schemeClr val="bg1"/>
                </a:solidFill>
              </a:rPr>
              <a:t>Previous</a:t>
            </a:r>
            <a:endParaRPr lang="en-US" dirty="0">
              <a:solidFill>
                <a:schemeClr val="bg1"/>
              </a:solidFill>
            </a:endParaRPr>
          </a:p>
        </p:txBody>
      </p:sp>
      <p:sp>
        <p:nvSpPr>
          <p:cNvPr id="10" name="Rectangle 9"/>
          <p:cNvSpPr/>
          <p:nvPr/>
        </p:nvSpPr>
        <p:spPr>
          <a:xfrm>
            <a:off x="2819400" y="1977799"/>
            <a:ext cx="3505200" cy="533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Scenario: Can’t make calls at home</a:t>
            </a:r>
            <a:endParaRPr lang="en-US" dirty="0"/>
          </a:p>
        </p:txBody>
      </p:sp>
      <p:sp>
        <p:nvSpPr>
          <p:cNvPr id="9" name="Rectangle 8"/>
          <p:cNvSpPr/>
          <p:nvPr/>
        </p:nvSpPr>
        <p:spPr>
          <a:xfrm>
            <a:off x="381000" y="3657600"/>
            <a:ext cx="8153400" cy="1752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Choose the 3 most impacting questions you could start off with:</a:t>
            </a:r>
          </a:p>
          <a:p>
            <a:pPr algn="ctr"/>
            <a:endParaRPr lang="en-US" dirty="0"/>
          </a:p>
          <a:p>
            <a:pPr algn="ctr"/>
            <a:endParaRPr lang="en-US" dirty="0" smtClean="0"/>
          </a:p>
          <a:p>
            <a:pPr algn="ctr"/>
            <a:endParaRPr lang="en-US" dirty="0"/>
          </a:p>
          <a:p>
            <a:pPr algn="ctr"/>
            <a:endParaRPr lang="en-US" dirty="0"/>
          </a:p>
        </p:txBody>
      </p:sp>
      <p:sp>
        <p:nvSpPr>
          <p:cNvPr id="18" name="Rectangle 17"/>
          <p:cNvSpPr/>
          <p:nvPr/>
        </p:nvSpPr>
        <p:spPr>
          <a:xfrm>
            <a:off x="1238480" y="2667000"/>
            <a:ext cx="19050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Probing Questions</a:t>
            </a:r>
            <a:endParaRPr lang="en-US" dirty="0"/>
          </a:p>
        </p:txBody>
      </p:sp>
      <p:sp>
        <p:nvSpPr>
          <p:cNvPr id="21" name="Rectangle 20"/>
          <p:cNvSpPr/>
          <p:nvPr/>
        </p:nvSpPr>
        <p:spPr>
          <a:xfrm>
            <a:off x="3619500" y="2667000"/>
            <a:ext cx="19050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Root Cause</a:t>
            </a:r>
            <a:endParaRPr lang="en-US" dirty="0"/>
          </a:p>
        </p:txBody>
      </p:sp>
      <p:sp>
        <p:nvSpPr>
          <p:cNvPr id="22" name="Rectangle 21"/>
          <p:cNvSpPr/>
          <p:nvPr/>
        </p:nvSpPr>
        <p:spPr>
          <a:xfrm>
            <a:off x="6096000" y="2667000"/>
            <a:ext cx="19050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Solution</a:t>
            </a:r>
            <a:endParaRPr lang="en-US" dirty="0"/>
          </a:p>
        </p:txBody>
      </p:sp>
    </p:spTree>
    <p:extLst>
      <p:ext uri="{BB962C8B-B14F-4D97-AF65-F5344CB8AC3E}">
        <p14:creationId xmlns:p14="http://schemas.microsoft.com/office/powerpoint/2010/main" val="14045947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dirty="0"/>
          </a:p>
        </p:txBody>
      </p:sp>
      <p:sp>
        <p:nvSpPr>
          <p:cNvPr id="2" name="Title 1"/>
          <p:cNvSpPr>
            <a:spLocks noGrp="1"/>
          </p:cNvSpPr>
          <p:nvPr>
            <p:ph type="title"/>
          </p:nvPr>
        </p:nvSpPr>
        <p:spPr/>
        <p:txBody>
          <a:bodyPr/>
          <a:lstStyle/>
          <a:p>
            <a:endParaRPr lang="en-US" dirty="0"/>
          </a:p>
        </p:txBody>
      </p:sp>
      <p:sp>
        <p:nvSpPr>
          <p:cNvPr id="4" name="Rectangle 3"/>
          <p:cNvSpPr/>
          <p:nvPr/>
        </p:nvSpPr>
        <p:spPr>
          <a:xfrm>
            <a:off x="0" y="0"/>
            <a:ext cx="9144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38100" y="76200"/>
            <a:ext cx="8953500" cy="67056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7" name="Rectangle 6"/>
          <p:cNvSpPr/>
          <p:nvPr/>
        </p:nvSpPr>
        <p:spPr>
          <a:xfrm>
            <a:off x="7848600" y="6324600"/>
            <a:ext cx="1143000" cy="38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solidFill>
                  <a:schemeClr val="bg1"/>
                </a:solidFill>
              </a:rPr>
              <a:t>Next</a:t>
            </a:r>
            <a:endParaRPr lang="en-US" dirty="0">
              <a:solidFill>
                <a:schemeClr val="bg1"/>
              </a:solidFill>
            </a:endParaRPr>
          </a:p>
        </p:txBody>
      </p:sp>
      <p:sp>
        <p:nvSpPr>
          <p:cNvPr id="8" name="Rectangle 7"/>
          <p:cNvSpPr/>
          <p:nvPr/>
        </p:nvSpPr>
        <p:spPr>
          <a:xfrm>
            <a:off x="2133600" y="6400800"/>
            <a:ext cx="45720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1</a:t>
            </a:r>
            <a:r>
              <a:rPr lang="en-US" baseline="30000" dirty="0" smtClean="0"/>
              <a:t>st</a:t>
            </a:r>
            <a:r>
              <a:rPr lang="en-US" dirty="0" smtClean="0"/>
              <a:t> Safe Scene – Root Cause Selection</a:t>
            </a:r>
            <a:endParaRPr lang="en-US" dirty="0"/>
          </a:p>
        </p:txBody>
      </p:sp>
      <p:sp>
        <p:nvSpPr>
          <p:cNvPr id="19" name="Rectangle 18"/>
          <p:cNvSpPr/>
          <p:nvPr/>
        </p:nvSpPr>
        <p:spPr>
          <a:xfrm>
            <a:off x="228600" y="1600200"/>
            <a:ext cx="8534400" cy="3962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p:cNvSpPr txBox="1"/>
          <p:nvPr/>
        </p:nvSpPr>
        <p:spPr>
          <a:xfrm>
            <a:off x="4099560" y="1608467"/>
            <a:ext cx="609600" cy="369332"/>
          </a:xfrm>
          <a:prstGeom prst="rect">
            <a:avLst/>
          </a:prstGeom>
          <a:noFill/>
        </p:spPr>
        <p:txBody>
          <a:bodyPr wrap="square" rtlCol="0">
            <a:spAutoFit/>
          </a:bodyPr>
          <a:lstStyle/>
          <a:p>
            <a:r>
              <a:rPr lang="en-US" dirty="0" smtClean="0"/>
              <a:t>Safe</a:t>
            </a:r>
            <a:endParaRPr lang="en-US" dirty="0"/>
          </a:p>
        </p:txBody>
      </p:sp>
      <p:sp>
        <p:nvSpPr>
          <p:cNvPr id="6" name="TextBox 5"/>
          <p:cNvSpPr txBox="1"/>
          <p:nvPr/>
        </p:nvSpPr>
        <p:spPr>
          <a:xfrm>
            <a:off x="609600" y="304800"/>
            <a:ext cx="7810500" cy="646331"/>
          </a:xfrm>
          <a:prstGeom prst="rect">
            <a:avLst/>
          </a:prstGeom>
          <a:noFill/>
        </p:spPr>
        <p:txBody>
          <a:bodyPr wrap="square" rtlCol="0">
            <a:spAutoFit/>
          </a:bodyPr>
          <a:lstStyle/>
          <a:p>
            <a:r>
              <a:rPr lang="en-US" dirty="0" smtClean="0"/>
              <a:t>Here’s the safe. Crack the Code to access the safe. The safe contains the key to ending corrupting as we know it.</a:t>
            </a:r>
            <a:endParaRPr lang="en-US" dirty="0"/>
          </a:p>
        </p:txBody>
      </p:sp>
      <p:sp>
        <p:nvSpPr>
          <p:cNvPr id="11" name="Rectangle 10"/>
          <p:cNvSpPr/>
          <p:nvPr/>
        </p:nvSpPr>
        <p:spPr>
          <a:xfrm>
            <a:off x="76200" y="6324600"/>
            <a:ext cx="1143000" cy="38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solidFill>
                  <a:schemeClr val="bg1"/>
                </a:solidFill>
              </a:rPr>
              <a:t>Previous</a:t>
            </a:r>
            <a:endParaRPr lang="en-US" dirty="0">
              <a:solidFill>
                <a:schemeClr val="bg1"/>
              </a:solidFill>
            </a:endParaRPr>
          </a:p>
        </p:txBody>
      </p:sp>
      <p:sp>
        <p:nvSpPr>
          <p:cNvPr id="13" name="Rectangle 12"/>
          <p:cNvSpPr/>
          <p:nvPr/>
        </p:nvSpPr>
        <p:spPr>
          <a:xfrm>
            <a:off x="1238480" y="2667000"/>
            <a:ext cx="19050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Probing Questions</a:t>
            </a:r>
            <a:endParaRPr lang="en-US" dirty="0"/>
          </a:p>
        </p:txBody>
      </p:sp>
      <p:sp>
        <p:nvSpPr>
          <p:cNvPr id="14" name="Rectangle 13"/>
          <p:cNvSpPr/>
          <p:nvPr/>
        </p:nvSpPr>
        <p:spPr>
          <a:xfrm>
            <a:off x="3619500" y="2667000"/>
            <a:ext cx="19050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Root Cause</a:t>
            </a:r>
            <a:endParaRPr lang="en-US" dirty="0"/>
          </a:p>
        </p:txBody>
      </p:sp>
      <p:sp>
        <p:nvSpPr>
          <p:cNvPr id="15" name="Rectangle 14"/>
          <p:cNvSpPr/>
          <p:nvPr/>
        </p:nvSpPr>
        <p:spPr>
          <a:xfrm>
            <a:off x="6096000" y="2667000"/>
            <a:ext cx="19050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Solution</a:t>
            </a:r>
            <a:endParaRPr lang="en-US" dirty="0"/>
          </a:p>
        </p:txBody>
      </p:sp>
      <p:sp>
        <p:nvSpPr>
          <p:cNvPr id="10" name="Rectangle 9"/>
          <p:cNvSpPr/>
          <p:nvPr/>
        </p:nvSpPr>
        <p:spPr>
          <a:xfrm>
            <a:off x="2819400" y="1977799"/>
            <a:ext cx="3505200" cy="533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Scenario: Can’t make calls at home</a:t>
            </a:r>
            <a:endParaRPr lang="en-US" dirty="0"/>
          </a:p>
        </p:txBody>
      </p:sp>
      <p:sp>
        <p:nvSpPr>
          <p:cNvPr id="9" name="Rectangle 8"/>
          <p:cNvSpPr/>
          <p:nvPr/>
        </p:nvSpPr>
        <p:spPr>
          <a:xfrm>
            <a:off x="381000" y="3657600"/>
            <a:ext cx="8153400" cy="1752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Choose the appropriate root cause:</a:t>
            </a:r>
          </a:p>
          <a:p>
            <a:pPr algn="ctr"/>
            <a:endParaRPr lang="en-US" dirty="0"/>
          </a:p>
          <a:p>
            <a:pPr algn="ctr"/>
            <a:endParaRPr lang="en-US" dirty="0" smtClean="0"/>
          </a:p>
          <a:p>
            <a:pPr algn="ctr"/>
            <a:endParaRPr lang="en-US" dirty="0"/>
          </a:p>
          <a:p>
            <a:pPr algn="ctr"/>
            <a:endParaRPr lang="en-US" dirty="0"/>
          </a:p>
        </p:txBody>
      </p:sp>
    </p:spTree>
    <p:extLst>
      <p:ext uri="{BB962C8B-B14F-4D97-AF65-F5344CB8AC3E}">
        <p14:creationId xmlns:p14="http://schemas.microsoft.com/office/powerpoint/2010/main" val="91329643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dirty="0"/>
          </a:p>
        </p:txBody>
      </p:sp>
      <p:sp>
        <p:nvSpPr>
          <p:cNvPr id="2" name="Title 1"/>
          <p:cNvSpPr>
            <a:spLocks noGrp="1"/>
          </p:cNvSpPr>
          <p:nvPr>
            <p:ph type="title"/>
          </p:nvPr>
        </p:nvSpPr>
        <p:spPr/>
        <p:txBody>
          <a:bodyPr/>
          <a:lstStyle/>
          <a:p>
            <a:endParaRPr lang="en-US" dirty="0"/>
          </a:p>
        </p:txBody>
      </p:sp>
      <p:sp>
        <p:nvSpPr>
          <p:cNvPr id="4" name="Rectangle 3"/>
          <p:cNvSpPr/>
          <p:nvPr/>
        </p:nvSpPr>
        <p:spPr>
          <a:xfrm>
            <a:off x="0" y="0"/>
            <a:ext cx="9144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38100" y="76200"/>
            <a:ext cx="8953500" cy="67056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7" name="Rectangle 6"/>
          <p:cNvSpPr/>
          <p:nvPr/>
        </p:nvSpPr>
        <p:spPr>
          <a:xfrm>
            <a:off x="7848600" y="6324600"/>
            <a:ext cx="1143000" cy="38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solidFill>
                  <a:schemeClr val="bg1"/>
                </a:solidFill>
              </a:rPr>
              <a:t>Next</a:t>
            </a:r>
            <a:endParaRPr lang="en-US" dirty="0">
              <a:solidFill>
                <a:schemeClr val="bg1"/>
              </a:solidFill>
            </a:endParaRPr>
          </a:p>
        </p:txBody>
      </p:sp>
      <p:sp>
        <p:nvSpPr>
          <p:cNvPr id="8" name="Rectangle 7"/>
          <p:cNvSpPr/>
          <p:nvPr/>
        </p:nvSpPr>
        <p:spPr>
          <a:xfrm>
            <a:off x="2133600" y="6400800"/>
            <a:ext cx="45720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1</a:t>
            </a:r>
            <a:r>
              <a:rPr lang="en-US" baseline="30000" dirty="0" smtClean="0"/>
              <a:t>st</a:t>
            </a:r>
            <a:r>
              <a:rPr lang="en-US" dirty="0" smtClean="0"/>
              <a:t> Safe Scene – Solution Selection</a:t>
            </a:r>
            <a:endParaRPr lang="en-US" dirty="0"/>
          </a:p>
        </p:txBody>
      </p:sp>
      <p:sp>
        <p:nvSpPr>
          <p:cNvPr id="19" name="Rectangle 18"/>
          <p:cNvSpPr/>
          <p:nvPr/>
        </p:nvSpPr>
        <p:spPr>
          <a:xfrm>
            <a:off x="228600" y="1600200"/>
            <a:ext cx="8534400" cy="3962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p:cNvSpPr txBox="1"/>
          <p:nvPr/>
        </p:nvSpPr>
        <p:spPr>
          <a:xfrm>
            <a:off x="4099560" y="1608467"/>
            <a:ext cx="609600" cy="369332"/>
          </a:xfrm>
          <a:prstGeom prst="rect">
            <a:avLst/>
          </a:prstGeom>
          <a:noFill/>
        </p:spPr>
        <p:txBody>
          <a:bodyPr wrap="square" rtlCol="0">
            <a:spAutoFit/>
          </a:bodyPr>
          <a:lstStyle/>
          <a:p>
            <a:r>
              <a:rPr lang="en-US" dirty="0" smtClean="0"/>
              <a:t>Safe</a:t>
            </a:r>
            <a:endParaRPr lang="en-US" dirty="0"/>
          </a:p>
        </p:txBody>
      </p:sp>
      <p:sp>
        <p:nvSpPr>
          <p:cNvPr id="6" name="TextBox 5"/>
          <p:cNvSpPr txBox="1"/>
          <p:nvPr/>
        </p:nvSpPr>
        <p:spPr>
          <a:xfrm>
            <a:off x="609600" y="304800"/>
            <a:ext cx="7810500" cy="646331"/>
          </a:xfrm>
          <a:prstGeom prst="rect">
            <a:avLst/>
          </a:prstGeom>
          <a:noFill/>
        </p:spPr>
        <p:txBody>
          <a:bodyPr wrap="square" rtlCol="0">
            <a:spAutoFit/>
          </a:bodyPr>
          <a:lstStyle/>
          <a:p>
            <a:r>
              <a:rPr lang="en-US" dirty="0" smtClean="0"/>
              <a:t>Here’s the safe. Crack the Code to access the safe. The safe contains the key to ending corrupting as we know it.</a:t>
            </a:r>
            <a:endParaRPr lang="en-US" dirty="0"/>
          </a:p>
        </p:txBody>
      </p:sp>
      <p:sp>
        <p:nvSpPr>
          <p:cNvPr id="11" name="Rectangle 10"/>
          <p:cNvSpPr/>
          <p:nvPr/>
        </p:nvSpPr>
        <p:spPr>
          <a:xfrm>
            <a:off x="76200" y="6324600"/>
            <a:ext cx="1143000" cy="38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solidFill>
                  <a:schemeClr val="bg1"/>
                </a:solidFill>
              </a:rPr>
              <a:t>Previous</a:t>
            </a:r>
            <a:endParaRPr lang="en-US" dirty="0">
              <a:solidFill>
                <a:schemeClr val="bg1"/>
              </a:solidFill>
            </a:endParaRPr>
          </a:p>
        </p:txBody>
      </p:sp>
      <p:sp>
        <p:nvSpPr>
          <p:cNvPr id="13" name="Rectangle 12"/>
          <p:cNvSpPr/>
          <p:nvPr/>
        </p:nvSpPr>
        <p:spPr>
          <a:xfrm>
            <a:off x="1238480" y="2667000"/>
            <a:ext cx="19050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Probing Questions</a:t>
            </a:r>
            <a:endParaRPr lang="en-US" dirty="0"/>
          </a:p>
        </p:txBody>
      </p:sp>
      <p:sp>
        <p:nvSpPr>
          <p:cNvPr id="14" name="Rectangle 13"/>
          <p:cNvSpPr/>
          <p:nvPr/>
        </p:nvSpPr>
        <p:spPr>
          <a:xfrm>
            <a:off x="3619500" y="2667000"/>
            <a:ext cx="19050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Root Cause</a:t>
            </a:r>
            <a:endParaRPr lang="en-US" dirty="0"/>
          </a:p>
        </p:txBody>
      </p:sp>
      <p:sp>
        <p:nvSpPr>
          <p:cNvPr id="15" name="Rectangle 14"/>
          <p:cNvSpPr/>
          <p:nvPr/>
        </p:nvSpPr>
        <p:spPr>
          <a:xfrm>
            <a:off x="6096000" y="2667000"/>
            <a:ext cx="19050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Solution</a:t>
            </a:r>
            <a:endParaRPr lang="en-US" dirty="0"/>
          </a:p>
        </p:txBody>
      </p:sp>
      <p:sp>
        <p:nvSpPr>
          <p:cNvPr id="10" name="Rectangle 9"/>
          <p:cNvSpPr/>
          <p:nvPr/>
        </p:nvSpPr>
        <p:spPr>
          <a:xfrm>
            <a:off x="2819400" y="1977799"/>
            <a:ext cx="3505200" cy="533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Scenario: Can’t make calls at home</a:t>
            </a:r>
            <a:endParaRPr lang="en-US" dirty="0"/>
          </a:p>
        </p:txBody>
      </p:sp>
      <p:sp>
        <p:nvSpPr>
          <p:cNvPr id="9" name="Rectangle 8"/>
          <p:cNvSpPr/>
          <p:nvPr/>
        </p:nvSpPr>
        <p:spPr>
          <a:xfrm>
            <a:off x="381000" y="3657600"/>
            <a:ext cx="8153400" cy="1752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Choose the appropriate solution (make sure you think long term and not short term):</a:t>
            </a:r>
          </a:p>
          <a:p>
            <a:pPr algn="ctr"/>
            <a:endParaRPr lang="en-US" dirty="0"/>
          </a:p>
          <a:p>
            <a:pPr algn="ctr"/>
            <a:endParaRPr lang="en-US" dirty="0" smtClean="0"/>
          </a:p>
          <a:p>
            <a:pPr algn="ctr"/>
            <a:endParaRPr lang="en-US" dirty="0"/>
          </a:p>
          <a:p>
            <a:pPr algn="ctr"/>
            <a:endParaRPr lang="en-US" dirty="0"/>
          </a:p>
        </p:txBody>
      </p:sp>
    </p:spTree>
    <p:extLst>
      <p:ext uri="{BB962C8B-B14F-4D97-AF65-F5344CB8AC3E}">
        <p14:creationId xmlns:p14="http://schemas.microsoft.com/office/powerpoint/2010/main" val="397562585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dirty="0"/>
          </a:p>
        </p:txBody>
      </p:sp>
      <p:sp>
        <p:nvSpPr>
          <p:cNvPr id="2" name="Title 1"/>
          <p:cNvSpPr>
            <a:spLocks noGrp="1"/>
          </p:cNvSpPr>
          <p:nvPr>
            <p:ph type="title"/>
          </p:nvPr>
        </p:nvSpPr>
        <p:spPr/>
        <p:txBody>
          <a:bodyPr/>
          <a:lstStyle/>
          <a:p>
            <a:endParaRPr lang="en-US" dirty="0"/>
          </a:p>
        </p:txBody>
      </p:sp>
      <p:sp>
        <p:nvSpPr>
          <p:cNvPr id="4" name="Rectangle 3"/>
          <p:cNvSpPr/>
          <p:nvPr/>
        </p:nvSpPr>
        <p:spPr>
          <a:xfrm>
            <a:off x="0" y="0"/>
            <a:ext cx="9144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38100" y="76200"/>
            <a:ext cx="8953500" cy="67056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9" name="Rectangle 8"/>
          <p:cNvSpPr/>
          <p:nvPr/>
        </p:nvSpPr>
        <p:spPr>
          <a:xfrm>
            <a:off x="457200" y="533400"/>
            <a:ext cx="8077200" cy="76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Mission Possible!</a:t>
            </a:r>
            <a:endParaRPr lang="en-US" dirty="0"/>
          </a:p>
        </p:txBody>
      </p:sp>
      <p:sp>
        <p:nvSpPr>
          <p:cNvPr id="7" name="Rectangle 6"/>
          <p:cNvSpPr/>
          <p:nvPr/>
        </p:nvSpPr>
        <p:spPr>
          <a:xfrm>
            <a:off x="7848600" y="6324600"/>
            <a:ext cx="1143000" cy="38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solidFill>
                  <a:schemeClr val="bg1"/>
                </a:solidFill>
              </a:rPr>
              <a:t>Start</a:t>
            </a:r>
            <a:endParaRPr lang="en-US" dirty="0">
              <a:solidFill>
                <a:schemeClr val="bg1"/>
              </a:solidFill>
            </a:endParaRPr>
          </a:p>
        </p:txBody>
      </p:sp>
      <p:sp>
        <p:nvSpPr>
          <p:cNvPr id="8" name="Rectangle 7"/>
          <p:cNvSpPr/>
          <p:nvPr/>
        </p:nvSpPr>
        <p:spPr>
          <a:xfrm>
            <a:off x="2133600" y="6400800"/>
            <a:ext cx="45720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Mission Selection</a:t>
            </a:r>
            <a:endParaRPr lang="en-US" dirty="0"/>
          </a:p>
        </p:txBody>
      </p:sp>
      <p:sp>
        <p:nvSpPr>
          <p:cNvPr id="17" name="Rectangle 16"/>
          <p:cNvSpPr/>
          <p:nvPr/>
        </p:nvSpPr>
        <p:spPr>
          <a:xfrm>
            <a:off x="457200" y="1447800"/>
            <a:ext cx="2438400" cy="76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Mission 1: Crack the Code</a:t>
            </a:r>
            <a:endParaRPr lang="en-US" dirty="0"/>
          </a:p>
        </p:txBody>
      </p:sp>
      <p:sp>
        <p:nvSpPr>
          <p:cNvPr id="18" name="Rectangle 17"/>
          <p:cNvSpPr/>
          <p:nvPr/>
        </p:nvSpPr>
        <p:spPr>
          <a:xfrm>
            <a:off x="457200" y="3124200"/>
            <a:ext cx="2438400" cy="76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Mission 3: TBD</a:t>
            </a:r>
            <a:endParaRPr lang="en-US" dirty="0"/>
          </a:p>
        </p:txBody>
      </p:sp>
      <p:sp>
        <p:nvSpPr>
          <p:cNvPr id="21" name="Rectangle 20"/>
          <p:cNvSpPr/>
          <p:nvPr/>
        </p:nvSpPr>
        <p:spPr>
          <a:xfrm>
            <a:off x="457200" y="2286000"/>
            <a:ext cx="2438400" cy="76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Mission 2: TBD</a:t>
            </a:r>
            <a:endParaRPr lang="en-US" dirty="0"/>
          </a:p>
        </p:txBody>
      </p:sp>
      <p:sp>
        <p:nvSpPr>
          <p:cNvPr id="22" name="Rectangle 21"/>
          <p:cNvSpPr/>
          <p:nvPr/>
        </p:nvSpPr>
        <p:spPr>
          <a:xfrm>
            <a:off x="3048000" y="1828800"/>
            <a:ext cx="2438400" cy="381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Mission Briefing </a:t>
            </a:r>
            <a:endParaRPr lang="en-US" dirty="0"/>
          </a:p>
        </p:txBody>
      </p:sp>
      <p:sp>
        <p:nvSpPr>
          <p:cNvPr id="23" name="Rectangle 22"/>
          <p:cNvSpPr/>
          <p:nvPr/>
        </p:nvSpPr>
        <p:spPr>
          <a:xfrm>
            <a:off x="3048000" y="2667000"/>
            <a:ext cx="2438400" cy="381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Mission Briefing</a:t>
            </a:r>
            <a:endParaRPr lang="en-US" dirty="0"/>
          </a:p>
        </p:txBody>
      </p:sp>
      <p:sp>
        <p:nvSpPr>
          <p:cNvPr id="24" name="Rectangle 23"/>
          <p:cNvSpPr/>
          <p:nvPr/>
        </p:nvSpPr>
        <p:spPr>
          <a:xfrm>
            <a:off x="3048000" y="3505200"/>
            <a:ext cx="2438400" cy="381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Mission Briefing</a:t>
            </a:r>
            <a:endParaRPr lang="en-US" dirty="0"/>
          </a:p>
        </p:txBody>
      </p:sp>
      <p:sp>
        <p:nvSpPr>
          <p:cNvPr id="27" name="Rectangle 26"/>
          <p:cNvSpPr/>
          <p:nvPr/>
        </p:nvSpPr>
        <p:spPr>
          <a:xfrm>
            <a:off x="5790304" y="3581400"/>
            <a:ext cx="24384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Mission Outcome</a:t>
            </a:r>
            <a:endParaRPr lang="en-US" dirty="0"/>
          </a:p>
        </p:txBody>
      </p:sp>
      <p:sp>
        <p:nvSpPr>
          <p:cNvPr id="29" name="Rectangle 28"/>
          <p:cNvSpPr/>
          <p:nvPr/>
        </p:nvSpPr>
        <p:spPr>
          <a:xfrm>
            <a:off x="5791200" y="2743200"/>
            <a:ext cx="2437504"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Mission Outcome</a:t>
            </a:r>
            <a:endParaRPr lang="en-US" dirty="0"/>
          </a:p>
        </p:txBody>
      </p:sp>
      <p:sp>
        <p:nvSpPr>
          <p:cNvPr id="30" name="Rectangle 29"/>
          <p:cNvSpPr/>
          <p:nvPr/>
        </p:nvSpPr>
        <p:spPr>
          <a:xfrm>
            <a:off x="5791200" y="1905000"/>
            <a:ext cx="24384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Mission Outcome</a:t>
            </a:r>
            <a:endParaRPr lang="en-US" dirty="0"/>
          </a:p>
        </p:txBody>
      </p:sp>
    </p:spTree>
    <p:extLst>
      <p:ext uri="{BB962C8B-B14F-4D97-AF65-F5344CB8AC3E}">
        <p14:creationId xmlns:p14="http://schemas.microsoft.com/office/powerpoint/2010/main" val="405470028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dirty="0"/>
          </a:p>
        </p:txBody>
      </p:sp>
      <p:sp>
        <p:nvSpPr>
          <p:cNvPr id="2" name="Title 1"/>
          <p:cNvSpPr>
            <a:spLocks noGrp="1"/>
          </p:cNvSpPr>
          <p:nvPr>
            <p:ph type="title"/>
          </p:nvPr>
        </p:nvSpPr>
        <p:spPr/>
        <p:txBody>
          <a:bodyPr/>
          <a:lstStyle/>
          <a:p>
            <a:endParaRPr lang="en-US" dirty="0"/>
          </a:p>
        </p:txBody>
      </p:sp>
      <p:sp>
        <p:nvSpPr>
          <p:cNvPr id="4" name="Rectangle 3"/>
          <p:cNvSpPr/>
          <p:nvPr/>
        </p:nvSpPr>
        <p:spPr>
          <a:xfrm>
            <a:off x="0" y="0"/>
            <a:ext cx="9144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38100" y="76200"/>
            <a:ext cx="8953500" cy="67056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7" name="Rectangle 6"/>
          <p:cNvSpPr/>
          <p:nvPr/>
        </p:nvSpPr>
        <p:spPr>
          <a:xfrm>
            <a:off x="7848600" y="6324600"/>
            <a:ext cx="1143000" cy="38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solidFill>
                  <a:schemeClr val="bg1"/>
                </a:solidFill>
              </a:rPr>
              <a:t>Next</a:t>
            </a:r>
            <a:endParaRPr lang="en-US" dirty="0">
              <a:solidFill>
                <a:schemeClr val="bg1"/>
              </a:solidFill>
            </a:endParaRPr>
          </a:p>
        </p:txBody>
      </p:sp>
      <p:sp>
        <p:nvSpPr>
          <p:cNvPr id="8" name="Rectangle 7"/>
          <p:cNvSpPr/>
          <p:nvPr/>
        </p:nvSpPr>
        <p:spPr>
          <a:xfrm>
            <a:off x="1752600" y="6400800"/>
            <a:ext cx="52959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92500" lnSpcReduction="20000"/>
          </a:bodyPr>
          <a:lstStyle/>
          <a:p>
            <a:pPr algn="ctr"/>
            <a:r>
              <a:rPr lang="en-US" dirty="0" smtClean="0"/>
              <a:t>Room collapse – We have to go</a:t>
            </a:r>
            <a:endParaRPr lang="en-US" dirty="0"/>
          </a:p>
        </p:txBody>
      </p:sp>
      <p:sp>
        <p:nvSpPr>
          <p:cNvPr id="19" name="Rectangle 18"/>
          <p:cNvSpPr/>
          <p:nvPr/>
        </p:nvSpPr>
        <p:spPr>
          <a:xfrm>
            <a:off x="228600" y="2209799"/>
            <a:ext cx="8534400" cy="33610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p:cNvSpPr txBox="1"/>
          <p:nvPr/>
        </p:nvSpPr>
        <p:spPr>
          <a:xfrm>
            <a:off x="4099560" y="2632644"/>
            <a:ext cx="609600" cy="369332"/>
          </a:xfrm>
          <a:prstGeom prst="rect">
            <a:avLst/>
          </a:prstGeom>
          <a:noFill/>
        </p:spPr>
        <p:txBody>
          <a:bodyPr wrap="square" rtlCol="0">
            <a:spAutoFit/>
          </a:bodyPr>
          <a:lstStyle/>
          <a:p>
            <a:r>
              <a:rPr lang="en-US" dirty="0" smtClean="0"/>
              <a:t>Safe</a:t>
            </a:r>
            <a:endParaRPr lang="en-US" dirty="0"/>
          </a:p>
        </p:txBody>
      </p:sp>
      <p:sp>
        <p:nvSpPr>
          <p:cNvPr id="17" name="Oval 16"/>
          <p:cNvSpPr/>
          <p:nvPr/>
        </p:nvSpPr>
        <p:spPr>
          <a:xfrm>
            <a:off x="5143500" y="3526922"/>
            <a:ext cx="762000" cy="4572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ounded Rectangle 17"/>
          <p:cNvSpPr/>
          <p:nvPr/>
        </p:nvSpPr>
        <p:spPr>
          <a:xfrm>
            <a:off x="5219700" y="3984122"/>
            <a:ext cx="609600" cy="152400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Oval Callout 20"/>
          <p:cNvSpPr/>
          <p:nvPr/>
        </p:nvSpPr>
        <p:spPr>
          <a:xfrm>
            <a:off x="5372100" y="1570822"/>
            <a:ext cx="4038600" cy="2112085"/>
          </a:xfrm>
          <a:prstGeom prst="wedgeEllipse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It’s a trap! The safe is going to self destruct. We have to get out of here.</a:t>
            </a:r>
            <a:endParaRPr lang="en-US" dirty="0"/>
          </a:p>
        </p:txBody>
      </p:sp>
      <p:sp>
        <p:nvSpPr>
          <p:cNvPr id="6" name="Rectangle 5"/>
          <p:cNvSpPr/>
          <p:nvPr/>
        </p:nvSpPr>
        <p:spPr>
          <a:xfrm>
            <a:off x="5372100" y="304800"/>
            <a:ext cx="800100" cy="12660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5524500" y="937811"/>
            <a:ext cx="247650" cy="128989"/>
          </a:xfrm>
          <a:prstGeom prst="ellipse">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flipV="1">
            <a:off x="5829300" y="775138"/>
            <a:ext cx="685800" cy="29166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ounded Rectangle 23"/>
          <p:cNvSpPr/>
          <p:nvPr/>
        </p:nvSpPr>
        <p:spPr>
          <a:xfrm flipV="1">
            <a:off x="5905500" y="1066800"/>
            <a:ext cx="548640" cy="97220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Oval 24"/>
          <p:cNvSpPr/>
          <p:nvPr/>
        </p:nvSpPr>
        <p:spPr>
          <a:xfrm flipV="1">
            <a:off x="5021580" y="710643"/>
            <a:ext cx="685800" cy="29166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ounded Rectangle 25"/>
          <p:cNvSpPr/>
          <p:nvPr/>
        </p:nvSpPr>
        <p:spPr>
          <a:xfrm flipV="1">
            <a:off x="5097780" y="1002305"/>
            <a:ext cx="548640" cy="97220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 name="Rectangle 9"/>
          <p:cNvSpPr/>
          <p:nvPr/>
        </p:nvSpPr>
        <p:spPr>
          <a:xfrm>
            <a:off x="4267200" y="76200"/>
            <a:ext cx="2514600" cy="2133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p:cNvCxnSpPr/>
          <p:nvPr/>
        </p:nvCxnSpPr>
        <p:spPr>
          <a:xfrm>
            <a:off x="2819400" y="457200"/>
            <a:ext cx="1280160" cy="6096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28600" y="304800"/>
            <a:ext cx="2971800" cy="1754326"/>
          </a:xfrm>
          <a:prstGeom prst="rect">
            <a:avLst/>
          </a:prstGeom>
          <a:noFill/>
        </p:spPr>
        <p:txBody>
          <a:bodyPr wrap="square" rtlCol="0">
            <a:spAutoFit/>
          </a:bodyPr>
          <a:lstStyle/>
          <a:p>
            <a:r>
              <a:rPr lang="en-US" dirty="0" smtClean="0"/>
              <a:t>Read Scene notes: This is transition screen that shows agent and helper are standing outside of the door when a bomb goes off and sound it played.</a:t>
            </a:r>
            <a:endParaRPr lang="en-US" dirty="0"/>
          </a:p>
        </p:txBody>
      </p:sp>
    </p:spTree>
    <p:extLst>
      <p:ext uri="{BB962C8B-B14F-4D97-AF65-F5344CB8AC3E}">
        <p14:creationId xmlns:p14="http://schemas.microsoft.com/office/powerpoint/2010/main" val="290798376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dirty="0"/>
          </a:p>
        </p:txBody>
      </p:sp>
      <p:sp>
        <p:nvSpPr>
          <p:cNvPr id="2" name="Title 1"/>
          <p:cNvSpPr>
            <a:spLocks noGrp="1"/>
          </p:cNvSpPr>
          <p:nvPr>
            <p:ph type="title"/>
          </p:nvPr>
        </p:nvSpPr>
        <p:spPr/>
        <p:txBody>
          <a:bodyPr/>
          <a:lstStyle/>
          <a:p>
            <a:endParaRPr lang="en-US" dirty="0"/>
          </a:p>
        </p:txBody>
      </p:sp>
      <p:sp>
        <p:nvSpPr>
          <p:cNvPr id="4" name="Rectangle 3"/>
          <p:cNvSpPr/>
          <p:nvPr/>
        </p:nvSpPr>
        <p:spPr>
          <a:xfrm>
            <a:off x="0" y="0"/>
            <a:ext cx="9144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38100" y="76200"/>
            <a:ext cx="8953500" cy="67056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7" name="Rectangle 6"/>
          <p:cNvSpPr/>
          <p:nvPr/>
        </p:nvSpPr>
        <p:spPr>
          <a:xfrm>
            <a:off x="7848600" y="6324600"/>
            <a:ext cx="1143000" cy="38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solidFill>
                  <a:schemeClr val="bg1"/>
                </a:solidFill>
              </a:rPr>
              <a:t>Next</a:t>
            </a:r>
            <a:endParaRPr lang="en-US" dirty="0">
              <a:solidFill>
                <a:schemeClr val="bg1"/>
              </a:solidFill>
            </a:endParaRPr>
          </a:p>
        </p:txBody>
      </p:sp>
      <p:sp>
        <p:nvSpPr>
          <p:cNvPr id="8" name="Rectangle 7"/>
          <p:cNvSpPr/>
          <p:nvPr/>
        </p:nvSpPr>
        <p:spPr>
          <a:xfrm>
            <a:off x="1752600" y="6400800"/>
            <a:ext cx="52959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92500" lnSpcReduction="20000"/>
          </a:bodyPr>
          <a:lstStyle/>
          <a:p>
            <a:pPr algn="ctr"/>
            <a:r>
              <a:rPr lang="en-US" dirty="0" smtClean="0"/>
              <a:t>Hallway Scene – Map briefing on another safe</a:t>
            </a:r>
            <a:endParaRPr lang="en-US" dirty="0"/>
          </a:p>
        </p:txBody>
      </p:sp>
      <p:sp>
        <p:nvSpPr>
          <p:cNvPr id="11" name="Rectangle 10"/>
          <p:cNvSpPr/>
          <p:nvPr/>
        </p:nvSpPr>
        <p:spPr>
          <a:xfrm>
            <a:off x="76200" y="6324600"/>
            <a:ext cx="1143000" cy="38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solidFill>
                  <a:schemeClr val="bg1"/>
                </a:solidFill>
              </a:rPr>
              <a:t>Previous</a:t>
            </a:r>
            <a:endParaRPr lang="en-US" dirty="0">
              <a:solidFill>
                <a:schemeClr val="bg1"/>
              </a:solidFill>
            </a:endParaRPr>
          </a:p>
        </p:txBody>
      </p:sp>
      <p:sp>
        <p:nvSpPr>
          <p:cNvPr id="14" name="Rectangle 13"/>
          <p:cNvSpPr/>
          <p:nvPr/>
        </p:nvSpPr>
        <p:spPr>
          <a:xfrm>
            <a:off x="2914650" y="924499"/>
            <a:ext cx="3200400" cy="4876800"/>
          </a:xfrm>
          <a:prstGeom prst="rect">
            <a:avLst/>
          </a:prstGeom>
          <a:solidFill>
            <a:schemeClr val="accent1">
              <a:alpha val="4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Flowchart: Data 14"/>
          <p:cNvSpPr/>
          <p:nvPr/>
        </p:nvSpPr>
        <p:spPr>
          <a:xfrm rot="21342699">
            <a:off x="5893407" y="1738653"/>
            <a:ext cx="1368768" cy="4017093"/>
          </a:xfrm>
          <a:prstGeom prst="flowChartInputOutp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Callout 20"/>
          <p:cNvSpPr/>
          <p:nvPr/>
        </p:nvSpPr>
        <p:spPr>
          <a:xfrm>
            <a:off x="3276600" y="937898"/>
            <a:ext cx="4038600" cy="2112085"/>
          </a:xfrm>
          <a:prstGeom prst="wedgeEllipse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There is another safe on the other side of the building. Make sure you stop at the clue areas to gather as much information this time before you try to crack the code.</a:t>
            </a:r>
            <a:endParaRPr lang="en-US" dirty="0"/>
          </a:p>
        </p:txBody>
      </p:sp>
      <p:sp>
        <p:nvSpPr>
          <p:cNvPr id="17" name="Oval 16"/>
          <p:cNvSpPr/>
          <p:nvPr/>
        </p:nvSpPr>
        <p:spPr>
          <a:xfrm>
            <a:off x="3610090" y="3429000"/>
            <a:ext cx="762000" cy="4572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ounded Rectangle 17"/>
          <p:cNvSpPr/>
          <p:nvPr/>
        </p:nvSpPr>
        <p:spPr>
          <a:xfrm>
            <a:off x="3686290" y="3886200"/>
            <a:ext cx="609600" cy="152400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1706973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457200" y="533400"/>
            <a:ext cx="4876800" cy="449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Map</a:t>
            </a:r>
            <a:endParaRPr lang="en-US" dirty="0"/>
          </a:p>
        </p:txBody>
      </p:sp>
      <p:sp>
        <p:nvSpPr>
          <p:cNvPr id="31" name="Rectangle 30"/>
          <p:cNvSpPr/>
          <p:nvPr/>
        </p:nvSpPr>
        <p:spPr>
          <a:xfrm>
            <a:off x="2836600" y="1954415"/>
            <a:ext cx="1171575" cy="5792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Computer Room</a:t>
            </a:r>
            <a:endParaRPr lang="en-US" dirty="0"/>
          </a:p>
        </p:txBody>
      </p:sp>
      <p:sp>
        <p:nvSpPr>
          <p:cNvPr id="3" name="Content Placeholder 2"/>
          <p:cNvSpPr>
            <a:spLocks noGrp="1"/>
          </p:cNvSpPr>
          <p:nvPr>
            <p:ph idx="1"/>
          </p:nvPr>
        </p:nvSpPr>
        <p:spPr/>
        <p:txBody>
          <a:bodyPr/>
          <a:lstStyle/>
          <a:p>
            <a:endParaRPr lang="en-US" dirty="0"/>
          </a:p>
        </p:txBody>
      </p:sp>
      <p:sp>
        <p:nvSpPr>
          <p:cNvPr id="2" name="Title 1"/>
          <p:cNvSpPr>
            <a:spLocks noGrp="1"/>
          </p:cNvSpPr>
          <p:nvPr>
            <p:ph type="title"/>
          </p:nvPr>
        </p:nvSpPr>
        <p:spPr/>
        <p:txBody>
          <a:bodyPr/>
          <a:lstStyle/>
          <a:p>
            <a:endParaRPr lang="en-US" dirty="0"/>
          </a:p>
        </p:txBody>
      </p:sp>
      <p:sp>
        <p:nvSpPr>
          <p:cNvPr id="4" name="Rectangle 3"/>
          <p:cNvSpPr/>
          <p:nvPr/>
        </p:nvSpPr>
        <p:spPr>
          <a:xfrm>
            <a:off x="0" y="0"/>
            <a:ext cx="9144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8406" y="55581"/>
            <a:ext cx="5715000" cy="67056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t>MAP</a:t>
            </a:r>
            <a:endParaRPr lang="en-US" dirty="0"/>
          </a:p>
        </p:txBody>
      </p:sp>
      <p:sp>
        <p:nvSpPr>
          <p:cNvPr id="6" name="Rectangle 5"/>
          <p:cNvSpPr/>
          <p:nvPr/>
        </p:nvSpPr>
        <p:spPr>
          <a:xfrm>
            <a:off x="5867400" y="76200"/>
            <a:ext cx="3200400" cy="67056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7" name="Rectangle 6"/>
          <p:cNvSpPr/>
          <p:nvPr/>
        </p:nvSpPr>
        <p:spPr>
          <a:xfrm>
            <a:off x="7848600" y="6324600"/>
            <a:ext cx="1143000" cy="38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solidFill>
                  <a:schemeClr val="bg1"/>
                </a:solidFill>
              </a:rPr>
              <a:t>Next</a:t>
            </a:r>
            <a:endParaRPr lang="en-US" dirty="0">
              <a:solidFill>
                <a:schemeClr val="bg1"/>
              </a:solidFill>
            </a:endParaRPr>
          </a:p>
        </p:txBody>
      </p:sp>
      <p:sp>
        <p:nvSpPr>
          <p:cNvPr id="8" name="Rectangle 7"/>
          <p:cNvSpPr/>
          <p:nvPr/>
        </p:nvSpPr>
        <p:spPr>
          <a:xfrm>
            <a:off x="2133600" y="6400800"/>
            <a:ext cx="45720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NES style mission briefing</a:t>
            </a:r>
            <a:endParaRPr lang="en-US" dirty="0"/>
          </a:p>
        </p:txBody>
      </p:sp>
      <p:sp>
        <p:nvSpPr>
          <p:cNvPr id="10" name="TextBox 9"/>
          <p:cNvSpPr txBox="1"/>
          <p:nvPr/>
        </p:nvSpPr>
        <p:spPr>
          <a:xfrm>
            <a:off x="6019800" y="533400"/>
            <a:ext cx="2971800" cy="5355312"/>
          </a:xfrm>
          <a:prstGeom prst="rect">
            <a:avLst/>
          </a:prstGeom>
          <a:noFill/>
        </p:spPr>
        <p:txBody>
          <a:bodyPr wrap="square" rtlCol="0">
            <a:spAutoFit/>
          </a:bodyPr>
          <a:lstStyle/>
          <a:p>
            <a:r>
              <a:rPr lang="en-US" dirty="0" smtClean="0"/>
              <a:t>Instructions:</a:t>
            </a:r>
          </a:p>
          <a:p>
            <a:endParaRPr lang="en-US" dirty="0" smtClean="0"/>
          </a:p>
          <a:p>
            <a:r>
              <a:rPr lang="en-US" dirty="0"/>
              <a:t>Here is </a:t>
            </a:r>
            <a:r>
              <a:rPr lang="en-US" dirty="0" smtClean="0"/>
              <a:t>an updated map </a:t>
            </a:r>
            <a:r>
              <a:rPr lang="en-US" dirty="0"/>
              <a:t>of the area. There are several clues that can be found along the way. Make sure you check out each clue before moving on as each clue will provide more information to help you crack the code. </a:t>
            </a:r>
            <a:r>
              <a:rPr lang="en-US" dirty="0" smtClean="0"/>
              <a:t> This map will appear at the top of the screen and can be accessed anytime to move to a new location on the map. Click on the location where you would like to go first? Keep in mind you cannot go to the city door until you have cracked the code.</a:t>
            </a:r>
            <a:endParaRPr lang="en-US" dirty="0"/>
          </a:p>
        </p:txBody>
      </p:sp>
      <p:cxnSp>
        <p:nvCxnSpPr>
          <p:cNvPr id="12" name="Straight Connector 11"/>
          <p:cNvCxnSpPr/>
          <p:nvPr/>
        </p:nvCxnSpPr>
        <p:spPr>
          <a:xfrm flipV="1">
            <a:off x="1752600" y="3276600"/>
            <a:ext cx="0" cy="13716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1752600" y="3276600"/>
            <a:ext cx="8382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flipV="1">
            <a:off x="2602454" y="1905000"/>
            <a:ext cx="0" cy="13716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2602454" y="1905000"/>
            <a:ext cx="9144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flipV="1">
            <a:off x="3516854" y="533400"/>
            <a:ext cx="0" cy="13716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Flowchart: Connector 20"/>
          <p:cNvSpPr/>
          <p:nvPr/>
        </p:nvSpPr>
        <p:spPr>
          <a:xfrm>
            <a:off x="2105025" y="3338572"/>
            <a:ext cx="133350" cy="114300"/>
          </a:xfrm>
          <a:prstGeom prst="flowChartConnector">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lowchart: Connector 24"/>
          <p:cNvSpPr/>
          <p:nvPr/>
        </p:nvSpPr>
        <p:spPr>
          <a:xfrm>
            <a:off x="1685925" y="4699971"/>
            <a:ext cx="133350" cy="114300"/>
          </a:xfrm>
          <a:prstGeom prst="flowChartConnector">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p:cNvSpPr txBox="1"/>
          <p:nvPr/>
        </p:nvSpPr>
        <p:spPr>
          <a:xfrm>
            <a:off x="2515945" y="4463534"/>
            <a:ext cx="1521871" cy="369332"/>
          </a:xfrm>
          <a:prstGeom prst="rect">
            <a:avLst/>
          </a:prstGeom>
          <a:noFill/>
        </p:spPr>
        <p:txBody>
          <a:bodyPr wrap="square" rtlCol="0">
            <a:spAutoFit/>
          </a:bodyPr>
          <a:lstStyle/>
          <a:p>
            <a:r>
              <a:rPr lang="en-US" dirty="0" smtClean="0"/>
              <a:t>You are here</a:t>
            </a:r>
            <a:endParaRPr lang="en-US" dirty="0"/>
          </a:p>
        </p:txBody>
      </p:sp>
      <p:cxnSp>
        <p:nvCxnSpPr>
          <p:cNvPr id="28" name="Straight Arrow Connector 27"/>
          <p:cNvCxnSpPr/>
          <p:nvPr/>
        </p:nvCxnSpPr>
        <p:spPr>
          <a:xfrm flipH="1" flipV="1">
            <a:off x="2362200" y="3733801"/>
            <a:ext cx="220420" cy="729733"/>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0" name="Rectangle 29"/>
          <p:cNvSpPr/>
          <p:nvPr/>
        </p:nvSpPr>
        <p:spPr>
          <a:xfrm>
            <a:off x="1905000" y="3452872"/>
            <a:ext cx="610945" cy="2809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Safe</a:t>
            </a:r>
            <a:endParaRPr lang="en-US" dirty="0"/>
          </a:p>
        </p:txBody>
      </p:sp>
      <p:sp>
        <p:nvSpPr>
          <p:cNvPr id="32" name="Rectangle 31"/>
          <p:cNvSpPr/>
          <p:nvPr/>
        </p:nvSpPr>
        <p:spPr>
          <a:xfrm>
            <a:off x="3082032" y="1917349"/>
            <a:ext cx="1209675" cy="506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Computer Room</a:t>
            </a:r>
            <a:endParaRPr lang="en-US" dirty="0"/>
          </a:p>
        </p:txBody>
      </p:sp>
      <p:sp>
        <p:nvSpPr>
          <p:cNvPr id="33" name="Rectangle 32"/>
          <p:cNvSpPr/>
          <p:nvPr/>
        </p:nvSpPr>
        <p:spPr>
          <a:xfrm>
            <a:off x="1447800" y="2264845"/>
            <a:ext cx="1143000" cy="4039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Witness</a:t>
            </a:r>
            <a:endParaRPr lang="en-US" dirty="0"/>
          </a:p>
        </p:txBody>
      </p:sp>
      <p:sp>
        <p:nvSpPr>
          <p:cNvPr id="22" name="Flowchart: Connector 21"/>
          <p:cNvSpPr/>
          <p:nvPr/>
        </p:nvSpPr>
        <p:spPr>
          <a:xfrm>
            <a:off x="2449270" y="2533650"/>
            <a:ext cx="133350" cy="114300"/>
          </a:xfrm>
          <a:prstGeom prst="flowChartConnector">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3329266" y="266700"/>
            <a:ext cx="1357817" cy="533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City Door</a:t>
            </a:r>
            <a:endParaRPr lang="en-US" dirty="0"/>
          </a:p>
        </p:txBody>
      </p:sp>
      <p:sp>
        <p:nvSpPr>
          <p:cNvPr id="24" name="Flowchart: Connector 23"/>
          <p:cNvSpPr/>
          <p:nvPr/>
        </p:nvSpPr>
        <p:spPr>
          <a:xfrm>
            <a:off x="3450179" y="533400"/>
            <a:ext cx="133350" cy="114300"/>
          </a:xfrm>
          <a:prstGeom prst="flowChartConnector">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lowchart: Connector 22"/>
          <p:cNvSpPr/>
          <p:nvPr/>
        </p:nvSpPr>
        <p:spPr>
          <a:xfrm>
            <a:off x="3059654" y="1969885"/>
            <a:ext cx="133350" cy="114300"/>
          </a:xfrm>
          <a:prstGeom prst="flowChartConnector">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3486277" y="1143000"/>
            <a:ext cx="1143000" cy="4039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Safe</a:t>
            </a:r>
            <a:endParaRPr lang="en-US" dirty="0"/>
          </a:p>
        </p:txBody>
      </p:sp>
      <p:sp>
        <p:nvSpPr>
          <p:cNvPr id="35" name="Flowchart: Connector 34"/>
          <p:cNvSpPr/>
          <p:nvPr/>
        </p:nvSpPr>
        <p:spPr>
          <a:xfrm>
            <a:off x="3486277" y="1168700"/>
            <a:ext cx="133350" cy="114300"/>
          </a:xfrm>
          <a:prstGeom prst="flowChartConnector">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76200" y="6324600"/>
            <a:ext cx="1143000" cy="38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solidFill>
                  <a:schemeClr val="bg1"/>
                </a:solidFill>
              </a:rPr>
              <a:t>Previous</a:t>
            </a:r>
            <a:endParaRPr lang="en-US" dirty="0">
              <a:solidFill>
                <a:schemeClr val="bg1"/>
              </a:solidFill>
            </a:endParaRPr>
          </a:p>
        </p:txBody>
      </p:sp>
    </p:spTree>
    <p:extLst>
      <p:ext uri="{BB962C8B-B14F-4D97-AF65-F5344CB8AC3E}">
        <p14:creationId xmlns:p14="http://schemas.microsoft.com/office/powerpoint/2010/main" val="407908304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52800" y="274638"/>
            <a:ext cx="5334000" cy="6202362"/>
          </a:xfrm>
        </p:spPr>
        <p:txBody>
          <a:bodyPr>
            <a:normAutofit/>
          </a:bodyPr>
          <a:lstStyle/>
          <a:p>
            <a:r>
              <a:rPr lang="en-US" dirty="0" smtClean="0"/>
              <a:t>Script: </a:t>
            </a:r>
            <a:r>
              <a:rPr lang="en-US" u="sng" dirty="0" smtClean="0"/>
              <a:t>Agent name</a:t>
            </a:r>
            <a:r>
              <a:rPr lang="en-US" dirty="0" smtClean="0"/>
              <a:t> quick this way. We found someone that witnessed the enemy corrupting our customers. </a:t>
            </a:r>
            <a:endParaRPr lang="en-US" dirty="0"/>
          </a:p>
        </p:txBody>
      </p:sp>
      <p:sp>
        <p:nvSpPr>
          <p:cNvPr id="4" name="TextBox 3"/>
          <p:cNvSpPr txBox="1"/>
          <p:nvPr/>
        </p:nvSpPr>
        <p:spPr>
          <a:xfrm>
            <a:off x="838200" y="838200"/>
            <a:ext cx="2362200" cy="923330"/>
          </a:xfrm>
          <a:prstGeom prst="rect">
            <a:avLst/>
          </a:prstGeom>
          <a:noFill/>
        </p:spPr>
        <p:txBody>
          <a:bodyPr wrap="square" rtlCol="0">
            <a:spAutoFit/>
          </a:bodyPr>
          <a:lstStyle/>
          <a:p>
            <a:r>
              <a:rPr lang="en-US" dirty="0" smtClean="0"/>
              <a:t>Scene 7 – Person approach our agent leading him to a room.</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5275" y="2576135"/>
            <a:ext cx="2905125" cy="1633538"/>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4793" y="4722077"/>
            <a:ext cx="3529013" cy="1985846"/>
          </a:xfrm>
          <a:prstGeom prst="rect">
            <a:avLst/>
          </a:prstGeom>
        </p:spPr>
      </p:pic>
    </p:spTree>
    <p:extLst>
      <p:ext uri="{BB962C8B-B14F-4D97-AF65-F5344CB8AC3E}">
        <p14:creationId xmlns:p14="http://schemas.microsoft.com/office/powerpoint/2010/main" val="99286370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dirty="0"/>
          </a:p>
        </p:txBody>
      </p:sp>
      <p:sp>
        <p:nvSpPr>
          <p:cNvPr id="2" name="Title 1"/>
          <p:cNvSpPr>
            <a:spLocks noGrp="1"/>
          </p:cNvSpPr>
          <p:nvPr>
            <p:ph type="title"/>
          </p:nvPr>
        </p:nvSpPr>
        <p:spPr/>
        <p:txBody>
          <a:bodyPr/>
          <a:lstStyle/>
          <a:p>
            <a:endParaRPr lang="en-US" dirty="0"/>
          </a:p>
        </p:txBody>
      </p:sp>
      <p:sp>
        <p:nvSpPr>
          <p:cNvPr id="4" name="Rectangle 3"/>
          <p:cNvSpPr/>
          <p:nvPr/>
        </p:nvSpPr>
        <p:spPr>
          <a:xfrm>
            <a:off x="0" y="0"/>
            <a:ext cx="9144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38100" y="76200"/>
            <a:ext cx="8953500" cy="67056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7" name="Rectangle 6"/>
          <p:cNvSpPr/>
          <p:nvPr/>
        </p:nvSpPr>
        <p:spPr>
          <a:xfrm>
            <a:off x="7848600" y="6324600"/>
            <a:ext cx="1143000" cy="38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solidFill>
                  <a:schemeClr val="bg1"/>
                </a:solidFill>
              </a:rPr>
              <a:t>Next</a:t>
            </a:r>
            <a:endParaRPr lang="en-US" dirty="0">
              <a:solidFill>
                <a:schemeClr val="bg1"/>
              </a:solidFill>
            </a:endParaRPr>
          </a:p>
        </p:txBody>
      </p:sp>
      <p:sp>
        <p:nvSpPr>
          <p:cNvPr id="8" name="Rectangle 7"/>
          <p:cNvSpPr/>
          <p:nvPr/>
        </p:nvSpPr>
        <p:spPr>
          <a:xfrm>
            <a:off x="2133600" y="6400800"/>
            <a:ext cx="45720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Hallway scene - Witness</a:t>
            </a:r>
            <a:endParaRPr lang="en-US" dirty="0"/>
          </a:p>
        </p:txBody>
      </p:sp>
      <p:sp>
        <p:nvSpPr>
          <p:cNvPr id="15" name="Oval 14"/>
          <p:cNvSpPr/>
          <p:nvPr/>
        </p:nvSpPr>
        <p:spPr>
          <a:xfrm>
            <a:off x="3733800" y="2831052"/>
            <a:ext cx="762000" cy="4572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ounded Rectangle 15"/>
          <p:cNvSpPr/>
          <p:nvPr/>
        </p:nvSpPr>
        <p:spPr>
          <a:xfrm>
            <a:off x="3810000" y="3276600"/>
            <a:ext cx="609600" cy="152400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 name="TextBox 9"/>
          <p:cNvSpPr txBox="1"/>
          <p:nvPr/>
        </p:nvSpPr>
        <p:spPr>
          <a:xfrm>
            <a:off x="228600" y="685800"/>
            <a:ext cx="2362200" cy="2308324"/>
          </a:xfrm>
          <a:prstGeom prst="rect">
            <a:avLst/>
          </a:prstGeom>
          <a:noFill/>
        </p:spPr>
        <p:txBody>
          <a:bodyPr wrap="square" rtlCol="0">
            <a:spAutoFit/>
          </a:bodyPr>
          <a:lstStyle/>
          <a:p>
            <a:r>
              <a:rPr lang="en-US" dirty="0" smtClean="0"/>
              <a:t>During this scene, the person will be looking right at the camera as if they were talking to us. The background/scene image would be here as well. </a:t>
            </a:r>
            <a:endParaRPr lang="en-US" dirty="0"/>
          </a:p>
        </p:txBody>
      </p:sp>
      <p:sp>
        <p:nvSpPr>
          <p:cNvPr id="9" name="Rectangle 8"/>
          <p:cNvSpPr/>
          <p:nvPr/>
        </p:nvSpPr>
        <p:spPr>
          <a:xfrm>
            <a:off x="2743200" y="1143000"/>
            <a:ext cx="3200400" cy="4876800"/>
          </a:xfrm>
          <a:prstGeom prst="rect">
            <a:avLst/>
          </a:prstGeom>
          <a:solidFill>
            <a:schemeClr val="accent1">
              <a:alpha val="4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p:cNvSpPr txBox="1"/>
          <p:nvPr/>
        </p:nvSpPr>
        <p:spPr>
          <a:xfrm>
            <a:off x="3886200" y="5650468"/>
            <a:ext cx="1066800" cy="369332"/>
          </a:xfrm>
          <a:prstGeom prst="rect">
            <a:avLst/>
          </a:prstGeom>
          <a:noFill/>
        </p:spPr>
        <p:txBody>
          <a:bodyPr wrap="square" rtlCol="0">
            <a:spAutoFit/>
          </a:bodyPr>
          <a:lstStyle/>
          <a:p>
            <a:r>
              <a:rPr lang="en-US" dirty="0" smtClean="0"/>
              <a:t>Hallway</a:t>
            </a:r>
            <a:endParaRPr lang="en-US" dirty="0"/>
          </a:p>
        </p:txBody>
      </p:sp>
      <p:sp>
        <p:nvSpPr>
          <p:cNvPr id="12" name="Flowchart: Data 11"/>
          <p:cNvSpPr/>
          <p:nvPr/>
        </p:nvSpPr>
        <p:spPr>
          <a:xfrm rot="21342699">
            <a:off x="5798157" y="2005686"/>
            <a:ext cx="1368768" cy="4017093"/>
          </a:xfrm>
          <a:prstGeom prst="flowChartInputOutp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5990157" y="5414442"/>
            <a:ext cx="1143000" cy="646331"/>
          </a:xfrm>
          <a:prstGeom prst="rect">
            <a:avLst/>
          </a:prstGeom>
          <a:noFill/>
        </p:spPr>
        <p:txBody>
          <a:bodyPr wrap="square" rtlCol="0">
            <a:spAutoFit/>
          </a:bodyPr>
          <a:lstStyle/>
          <a:p>
            <a:r>
              <a:rPr lang="en-US" dirty="0" smtClean="0"/>
              <a:t>Door that is open</a:t>
            </a:r>
            <a:endParaRPr lang="en-US" dirty="0"/>
          </a:p>
        </p:txBody>
      </p:sp>
      <p:sp>
        <p:nvSpPr>
          <p:cNvPr id="6" name="Oval Callout 5"/>
          <p:cNvSpPr/>
          <p:nvPr/>
        </p:nvSpPr>
        <p:spPr>
          <a:xfrm>
            <a:off x="3429000" y="761999"/>
            <a:ext cx="4038600" cy="2112085"/>
          </a:xfrm>
          <a:prstGeom prst="wedgeEllipse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smtClean="0"/>
              <a:t>Agent Name</a:t>
            </a:r>
            <a:r>
              <a:rPr lang="en-US" dirty="0" smtClean="0"/>
              <a:t> quick this way. We found a witness that can help you with some information to crack the code.</a:t>
            </a:r>
            <a:endParaRPr lang="en-US" dirty="0"/>
          </a:p>
        </p:txBody>
      </p:sp>
      <p:sp>
        <p:nvSpPr>
          <p:cNvPr id="17" name="Rectangle 16"/>
          <p:cNvSpPr/>
          <p:nvPr/>
        </p:nvSpPr>
        <p:spPr>
          <a:xfrm>
            <a:off x="76200" y="6324600"/>
            <a:ext cx="1143000" cy="38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solidFill>
                  <a:schemeClr val="bg1"/>
                </a:solidFill>
              </a:rPr>
              <a:t>Previous</a:t>
            </a:r>
            <a:endParaRPr lang="en-US" dirty="0">
              <a:solidFill>
                <a:schemeClr val="bg1"/>
              </a:solidFill>
            </a:endParaRPr>
          </a:p>
        </p:txBody>
      </p:sp>
    </p:spTree>
    <p:extLst>
      <p:ext uri="{BB962C8B-B14F-4D97-AF65-F5344CB8AC3E}">
        <p14:creationId xmlns:p14="http://schemas.microsoft.com/office/powerpoint/2010/main" val="216906931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52800" y="274638"/>
            <a:ext cx="5334000" cy="6202362"/>
          </a:xfrm>
        </p:spPr>
        <p:txBody>
          <a:bodyPr>
            <a:normAutofit/>
          </a:bodyPr>
          <a:lstStyle/>
          <a:p>
            <a:r>
              <a:rPr lang="en-US" dirty="0" smtClean="0"/>
              <a:t>Script: We must get all the information from him as fast as we can. He has information you will need later to help crack the code. </a:t>
            </a:r>
            <a:endParaRPr lang="en-US" dirty="0"/>
          </a:p>
        </p:txBody>
      </p:sp>
      <p:sp>
        <p:nvSpPr>
          <p:cNvPr id="4" name="TextBox 3"/>
          <p:cNvSpPr txBox="1"/>
          <p:nvPr/>
        </p:nvSpPr>
        <p:spPr>
          <a:xfrm>
            <a:off x="838200" y="838200"/>
            <a:ext cx="2362200" cy="1477328"/>
          </a:xfrm>
          <a:prstGeom prst="rect">
            <a:avLst/>
          </a:prstGeom>
          <a:noFill/>
        </p:spPr>
        <p:txBody>
          <a:bodyPr wrap="square" rtlCol="0">
            <a:spAutoFit/>
          </a:bodyPr>
          <a:lstStyle/>
          <a:p>
            <a:r>
              <a:rPr lang="en-US" dirty="0" smtClean="0"/>
              <a:t>Scene 8 – Person in a room. The person should look scared as if they just witnessed a horrific crime.</a:t>
            </a:r>
            <a:endParaRPr lang="en-US" dirty="0"/>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381000" y="2629873"/>
            <a:ext cx="2837366" cy="1994263"/>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1000" y="5486400"/>
            <a:ext cx="1414272" cy="826008"/>
          </a:xfrm>
          <a:prstGeom prst="rect">
            <a:avLst/>
          </a:prstGeom>
        </p:spPr>
      </p:pic>
    </p:spTree>
    <p:extLst>
      <p:ext uri="{BB962C8B-B14F-4D97-AF65-F5344CB8AC3E}">
        <p14:creationId xmlns:p14="http://schemas.microsoft.com/office/powerpoint/2010/main" val="141955739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Rectangle 3"/>
          <p:cNvSpPr/>
          <p:nvPr/>
        </p:nvSpPr>
        <p:spPr>
          <a:xfrm>
            <a:off x="0" y="0"/>
            <a:ext cx="9144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p:cNvSpPr/>
          <p:nvPr/>
        </p:nvSpPr>
        <p:spPr>
          <a:xfrm>
            <a:off x="2533650" y="5334000"/>
            <a:ext cx="3200400" cy="17526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 name="Oval 4"/>
          <p:cNvSpPr/>
          <p:nvPr/>
        </p:nvSpPr>
        <p:spPr>
          <a:xfrm>
            <a:off x="2133600" y="1103939"/>
            <a:ext cx="4000500" cy="48006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1" name="Rectangle 10"/>
          <p:cNvSpPr/>
          <p:nvPr/>
        </p:nvSpPr>
        <p:spPr>
          <a:xfrm>
            <a:off x="2133600" y="6400800"/>
            <a:ext cx="45720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Witness room</a:t>
            </a:r>
            <a:endParaRPr lang="en-US" dirty="0"/>
          </a:p>
        </p:txBody>
      </p:sp>
      <p:sp>
        <p:nvSpPr>
          <p:cNvPr id="12" name="TextBox 11"/>
          <p:cNvSpPr txBox="1"/>
          <p:nvPr/>
        </p:nvSpPr>
        <p:spPr>
          <a:xfrm>
            <a:off x="6134100" y="304800"/>
            <a:ext cx="2705100" cy="1754326"/>
          </a:xfrm>
          <a:prstGeom prst="rect">
            <a:avLst/>
          </a:prstGeom>
          <a:noFill/>
        </p:spPr>
        <p:txBody>
          <a:bodyPr wrap="square" rtlCol="0">
            <a:spAutoFit/>
          </a:bodyPr>
          <a:lstStyle/>
          <a:p>
            <a:r>
              <a:rPr lang="en-US" dirty="0" smtClean="0"/>
              <a:t>Instructions: We must get as much information from him as possible. Keep in mind he is not the enemy. It is important to treat him as part of the solution.</a:t>
            </a:r>
            <a:endParaRPr lang="en-US" dirty="0"/>
          </a:p>
        </p:txBody>
      </p:sp>
      <p:sp>
        <p:nvSpPr>
          <p:cNvPr id="13" name="Rectangle 12"/>
          <p:cNvSpPr/>
          <p:nvPr/>
        </p:nvSpPr>
        <p:spPr>
          <a:xfrm>
            <a:off x="7848600" y="6324600"/>
            <a:ext cx="1143000" cy="38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solidFill>
                  <a:schemeClr val="bg1"/>
                </a:solidFill>
              </a:rPr>
              <a:t>Next</a:t>
            </a:r>
            <a:endParaRPr lang="en-US" dirty="0">
              <a:solidFill>
                <a:schemeClr val="bg1"/>
              </a:solidFill>
            </a:endParaRPr>
          </a:p>
        </p:txBody>
      </p:sp>
      <p:sp>
        <p:nvSpPr>
          <p:cNvPr id="7" name="Rectangle 6"/>
          <p:cNvSpPr/>
          <p:nvPr/>
        </p:nvSpPr>
        <p:spPr>
          <a:xfrm>
            <a:off x="304800" y="304800"/>
            <a:ext cx="2514600" cy="2133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Video Placeholder – Video will provide importance of the FIX and probing questions along with instructions for the activity.</a:t>
            </a:r>
            <a:endParaRPr lang="en-US" dirty="0"/>
          </a:p>
        </p:txBody>
      </p:sp>
      <p:sp>
        <p:nvSpPr>
          <p:cNvPr id="15" name="Snip Same Side Corner Rectangle 14"/>
          <p:cNvSpPr/>
          <p:nvPr/>
        </p:nvSpPr>
        <p:spPr>
          <a:xfrm>
            <a:off x="6431624" y="2218997"/>
            <a:ext cx="1676400" cy="838200"/>
          </a:xfrm>
          <a:prstGeom prst="snip2Same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solidFill>
                  <a:schemeClr val="tx1"/>
                </a:solidFill>
              </a:rPr>
              <a:t>Situation</a:t>
            </a:r>
            <a:endParaRPr lang="en-US" dirty="0">
              <a:solidFill>
                <a:schemeClr val="tx1"/>
              </a:solidFill>
            </a:endParaRPr>
          </a:p>
        </p:txBody>
      </p:sp>
      <p:sp>
        <p:nvSpPr>
          <p:cNvPr id="16" name="Snip Same Side Corner Rectangle 15"/>
          <p:cNvSpPr/>
          <p:nvPr/>
        </p:nvSpPr>
        <p:spPr>
          <a:xfrm>
            <a:off x="6433545" y="3116428"/>
            <a:ext cx="1676400" cy="838200"/>
          </a:xfrm>
          <a:prstGeom prst="snip2Same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solidFill>
                  <a:schemeClr val="tx1"/>
                </a:solidFill>
              </a:rPr>
              <a:t>Duration</a:t>
            </a:r>
            <a:endParaRPr lang="en-US" dirty="0">
              <a:solidFill>
                <a:schemeClr val="tx1"/>
              </a:solidFill>
            </a:endParaRPr>
          </a:p>
        </p:txBody>
      </p:sp>
      <p:sp>
        <p:nvSpPr>
          <p:cNvPr id="17" name="Snip Same Side Corner Rectangle 16"/>
          <p:cNvSpPr/>
          <p:nvPr/>
        </p:nvSpPr>
        <p:spPr>
          <a:xfrm>
            <a:off x="6431624" y="4047797"/>
            <a:ext cx="1676400" cy="838200"/>
          </a:xfrm>
          <a:prstGeom prst="snip2Same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solidFill>
                  <a:schemeClr val="tx1"/>
                </a:solidFill>
              </a:rPr>
              <a:t>Location</a:t>
            </a:r>
            <a:endParaRPr lang="en-US" dirty="0">
              <a:solidFill>
                <a:schemeClr val="tx1"/>
              </a:solidFill>
            </a:endParaRPr>
          </a:p>
        </p:txBody>
      </p:sp>
    </p:spTree>
    <p:extLst>
      <p:ext uri="{BB962C8B-B14F-4D97-AF65-F5344CB8AC3E}">
        <p14:creationId xmlns:p14="http://schemas.microsoft.com/office/powerpoint/2010/main" val="3543523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52800" y="274638"/>
            <a:ext cx="5334000" cy="6430962"/>
          </a:xfrm>
        </p:spPr>
        <p:txBody>
          <a:bodyPr>
            <a:normAutofit fontScale="90000"/>
          </a:bodyPr>
          <a:lstStyle/>
          <a:p>
            <a:r>
              <a:rPr lang="en-US" dirty="0" smtClean="0"/>
              <a:t>Instructions: Question can be broken down into three categories like the FIX. Situation, location, duration. Each category can provide different information. Choose the questions that will get you the most information. </a:t>
            </a:r>
            <a:endParaRPr lang="en-US" dirty="0"/>
          </a:p>
        </p:txBody>
      </p:sp>
      <p:sp>
        <p:nvSpPr>
          <p:cNvPr id="4" name="TextBox 3"/>
          <p:cNvSpPr txBox="1"/>
          <p:nvPr/>
        </p:nvSpPr>
        <p:spPr>
          <a:xfrm>
            <a:off x="838200" y="838200"/>
            <a:ext cx="2362200" cy="2031325"/>
          </a:xfrm>
          <a:prstGeom prst="rect">
            <a:avLst/>
          </a:prstGeom>
          <a:noFill/>
        </p:spPr>
        <p:txBody>
          <a:bodyPr wrap="square" rtlCol="0">
            <a:spAutoFit/>
          </a:bodyPr>
          <a:lstStyle/>
          <a:p>
            <a:r>
              <a:rPr lang="en-US" dirty="0" smtClean="0"/>
              <a:t>Scene </a:t>
            </a:r>
            <a:r>
              <a:rPr lang="en-US" dirty="0"/>
              <a:t>9</a:t>
            </a:r>
            <a:r>
              <a:rPr lang="en-US" dirty="0" smtClean="0"/>
              <a:t>– Same person with light on them and question boxes displayed to pick from so we can choose the types of questions to ask.</a:t>
            </a:r>
            <a:endParaRPr lang="en-US" dirty="0"/>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3428999"/>
            <a:ext cx="2286000" cy="1606732"/>
          </a:xfrm>
          <a:prstGeom prst="rect">
            <a:avLst/>
          </a:prstGeom>
        </p:spPr>
      </p:pic>
    </p:spTree>
    <p:extLst>
      <p:ext uri="{BB962C8B-B14F-4D97-AF65-F5344CB8AC3E}">
        <p14:creationId xmlns:p14="http://schemas.microsoft.com/office/powerpoint/2010/main" val="42835572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Rectangle 3"/>
          <p:cNvSpPr/>
          <p:nvPr/>
        </p:nvSpPr>
        <p:spPr>
          <a:xfrm>
            <a:off x="0" y="0"/>
            <a:ext cx="9144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ounded Rectangle 5"/>
          <p:cNvSpPr/>
          <p:nvPr/>
        </p:nvSpPr>
        <p:spPr>
          <a:xfrm>
            <a:off x="2533650" y="5334000"/>
            <a:ext cx="3200400" cy="17526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 name="Oval 4"/>
          <p:cNvSpPr/>
          <p:nvPr/>
        </p:nvSpPr>
        <p:spPr>
          <a:xfrm>
            <a:off x="2133600" y="1103939"/>
            <a:ext cx="4000500" cy="48006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7" name="Snip Same Side Corner Rectangle 6"/>
          <p:cNvSpPr/>
          <p:nvPr/>
        </p:nvSpPr>
        <p:spPr>
          <a:xfrm>
            <a:off x="6400800" y="1752600"/>
            <a:ext cx="1676400" cy="838200"/>
          </a:xfrm>
          <a:prstGeom prst="snip2Same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solidFill>
                  <a:schemeClr val="tx1"/>
                </a:solidFill>
              </a:rPr>
              <a:t>Situation</a:t>
            </a:r>
            <a:endParaRPr lang="en-US" dirty="0">
              <a:solidFill>
                <a:schemeClr val="tx1"/>
              </a:solidFill>
            </a:endParaRPr>
          </a:p>
        </p:txBody>
      </p:sp>
      <p:sp>
        <p:nvSpPr>
          <p:cNvPr id="8" name="Snip Same Side Corner Rectangle 7"/>
          <p:cNvSpPr/>
          <p:nvPr/>
        </p:nvSpPr>
        <p:spPr>
          <a:xfrm>
            <a:off x="6402721" y="2650031"/>
            <a:ext cx="1676400" cy="838200"/>
          </a:xfrm>
          <a:prstGeom prst="snip2Same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solidFill>
                  <a:schemeClr val="tx1"/>
                </a:solidFill>
              </a:rPr>
              <a:t>Duration</a:t>
            </a:r>
            <a:endParaRPr lang="en-US" dirty="0">
              <a:solidFill>
                <a:schemeClr val="tx1"/>
              </a:solidFill>
            </a:endParaRPr>
          </a:p>
        </p:txBody>
      </p:sp>
      <p:sp>
        <p:nvSpPr>
          <p:cNvPr id="9" name="Snip Same Side Corner Rectangle 8"/>
          <p:cNvSpPr/>
          <p:nvPr/>
        </p:nvSpPr>
        <p:spPr>
          <a:xfrm>
            <a:off x="6400800" y="3581400"/>
            <a:ext cx="1676400" cy="838200"/>
          </a:xfrm>
          <a:prstGeom prst="snip2Same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solidFill>
                  <a:schemeClr val="tx1"/>
                </a:solidFill>
              </a:rPr>
              <a:t>Location</a:t>
            </a:r>
            <a:endParaRPr lang="en-US" dirty="0">
              <a:solidFill>
                <a:schemeClr val="tx1"/>
              </a:solidFill>
            </a:endParaRPr>
          </a:p>
        </p:txBody>
      </p:sp>
      <p:sp>
        <p:nvSpPr>
          <p:cNvPr id="11" name="Rectangle 10"/>
          <p:cNvSpPr/>
          <p:nvPr/>
        </p:nvSpPr>
        <p:spPr>
          <a:xfrm>
            <a:off x="2133600" y="6400800"/>
            <a:ext cx="45720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Witness room - Instructions</a:t>
            </a:r>
            <a:endParaRPr lang="en-US" dirty="0"/>
          </a:p>
        </p:txBody>
      </p:sp>
      <p:cxnSp>
        <p:nvCxnSpPr>
          <p:cNvPr id="13" name="Straight Arrow Connector 12"/>
          <p:cNvCxnSpPr/>
          <p:nvPr/>
        </p:nvCxnSpPr>
        <p:spPr>
          <a:xfrm>
            <a:off x="7431517" y="1286828"/>
            <a:ext cx="171450" cy="4657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6019800" y="-17985"/>
            <a:ext cx="2286000" cy="1477328"/>
          </a:xfrm>
          <a:prstGeom prst="rect">
            <a:avLst/>
          </a:prstGeom>
          <a:noFill/>
        </p:spPr>
        <p:txBody>
          <a:bodyPr wrap="square" rtlCol="0">
            <a:spAutoFit/>
          </a:bodyPr>
          <a:lstStyle/>
          <a:p>
            <a:r>
              <a:rPr lang="en-US" dirty="0" smtClean="0"/>
              <a:t>These are going to be buttons and will open up to display questions that fall in that category. </a:t>
            </a:r>
            <a:endParaRPr lang="en-US" dirty="0"/>
          </a:p>
        </p:txBody>
      </p:sp>
      <p:sp>
        <p:nvSpPr>
          <p:cNvPr id="17" name="TextBox 16"/>
          <p:cNvSpPr txBox="1"/>
          <p:nvPr/>
        </p:nvSpPr>
        <p:spPr>
          <a:xfrm>
            <a:off x="152400" y="152400"/>
            <a:ext cx="2819400" cy="5909310"/>
          </a:xfrm>
          <a:prstGeom prst="rect">
            <a:avLst/>
          </a:prstGeom>
          <a:noFill/>
        </p:spPr>
        <p:txBody>
          <a:bodyPr wrap="square" rtlCol="0">
            <a:spAutoFit/>
          </a:bodyPr>
          <a:lstStyle/>
          <a:p>
            <a:r>
              <a:rPr lang="en-US" dirty="0" smtClean="0"/>
              <a:t>Instructions: Effective probing questioning requires skill. The person gathering information should use both open and closed ended questions to gain the information they need. Remember this should not be an interrogation and the witness should be informed as to why you are asking the questions that you are. Choose your questions wisely to get the information you need efficiently and effectively. Each question will have a point value based on the information that it will gather. </a:t>
            </a:r>
            <a:endParaRPr lang="en-US" dirty="0"/>
          </a:p>
        </p:txBody>
      </p:sp>
      <p:sp>
        <p:nvSpPr>
          <p:cNvPr id="18" name="Rectangle 17"/>
          <p:cNvSpPr/>
          <p:nvPr/>
        </p:nvSpPr>
        <p:spPr>
          <a:xfrm>
            <a:off x="7848600" y="6324600"/>
            <a:ext cx="1143000" cy="38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solidFill>
                  <a:schemeClr val="bg1"/>
                </a:solidFill>
              </a:rPr>
              <a:t>Next</a:t>
            </a:r>
            <a:endParaRPr lang="en-US" dirty="0">
              <a:solidFill>
                <a:schemeClr val="bg1"/>
              </a:solidFill>
            </a:endParaRPr>
          </a:p>
        </p:txBody>
      </p:sp>
      <p:sp>
        <p:nvSpPr>
          <p:cNvPr id="16" name="Rectangle 15"/>
          <p:cNvSpPr/>
          <p:nvPr/>
        </p:nvSpPr>
        <p:spPr>
          <a:xfrm>
            <a:off x="76200" y="6324600"/>
            <a:ext cx="1143000" cy="38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solidFill>
                  <a:schemeClr val="bg1"/>
                </a:solidFill>
              </a:rPr>
              <a:t>Previous</a:t>
            </a:r>
            <a:endParaRPr lang="en-US" dirty="0">
              <a:solidFill>
                <a:schemeClr val="bg1"/>
              </a:solidFill>
            </a:endParaRPr>
          </a:p>
        </p:txBody>
      </p:sp>
      <p:sp>
        <p:nvSpPr>
          <p:cNvPr id="10" name="Rectangle 9"/>
          <p:cNvSpPr/>
          <p:nvPr/>
        </p:nvSpPr>
        <p:spPr>
          <a:xfrm>
            <a:off x="2971800" y="152400"/>
            <a:ext cx="2514600" cy="20193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This will be a picture of a backpack. After they ask their first question, this image will pop up and instructions will pop up as well telling them how to use this.</a:t>
            </a:r>
            <a:endParaRPr lang="en-US" dirty="0"/>
          </a:p>
        </p:txBody>
      </p:sp>
      <p:sp>
        <p:nvSpPr>
          <p:cNvPr id="12" name="TextBox 11"/>
          <p:cNvSpPr txBox="1"/>
          <p:nvPr/>
        </p:nvSpPr>
        <p:spPr>
          <a:xfrm>
            <a:off x="3816569" y="3458915"/>
            <a:ext cx="2171700" cy="2031325"/>
          </a:xfrm>
          <a:prstGeom prst="rect">
            <a:avLst/>
          </a:prstGeom>
          <a:noFill/>
        </p:spPr>
        <p:txBody>
          <a:bodyPr wrap="square" rtlCol="0">
            <a:spAutoFit/>
          </a:bodyPr>
          <a:lstStyle/>
          <a:p>
            <a:r>
              <a:rPr lang="en-US" dirty="0" smtClean="0"/>
              <a:t>You now have access to your backpack. Every time you retrieve information, you can view it here by clicking on this image</a:t>
            </a:r>
            <a:endParaRPr lang="en-US" dirty="0"/>
          </a:p>
        </p:txBody>
      </p:sp>
      <p:cxnSp>
        <p:nvCxnSpPr>
          <p:cNvPr id="19" name="Straight Arrow Connector 18"/>
          <p:cNvCxnSpPr/>
          <p:nvPr/>
        </p:nvCxnSpPr>
        <p:spPr>
          <a:xfrm flipH="1" flipV="1">
            <a:off x="3816569" y="2171700"/>
            <a:ext cx="412531" cy="123223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7707643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52800" y="274638"/>
            <a:ext cx="5334000" cy="6430962"/>
          </a:xfrm>
        </p:spPr>
        <p:txBody>
          <a:bodyPr>
            <a:normAutofit/>
          </a:bodyPr>
          <a:lstStyle/>
          <a:p>
            <a:r>
              <a:rPr lang="en-US" dirty="0" smtClean="0"/>
              <a:t>Instructions: Once you have enough information, click next to continue on. </a:t>
            </a:r>
            <a:endParaRPr lang="en-US" dirty="0"/>
          </a:p>
        </p:txBody>
      </p:sp>
      <p:sp>
        <p:nvSpPr>
          <p:cNvPr id="4" name="TextBox 3"/>
          <p:cNvSpPr txBox="1"/>
          <p:nvPr/>
        </p:nvSpPr>
        <p:spPr>
          <a:xfrm>
            <a:off x="838200" y="838200"/>
            <a:ext cx="2362200" cy="2585323"/>
          </a:xfrm>
          <a:prstGeom prst="rect">
            <a:avLst/>
          </a:prstGeom>
          <a:noFill/>
        </p:spPr>
        <p:txBody>
          <a:bodyPr wrap="square" rtlCol="0">
            <a:spAutoFit/>
          </a:bodyPr>
          <a:lstStyle/>
          <a:p>
            <a:r>
              <a:rPr lang="en-US" dirty="0" smtClean="0"/>
              <a:t>Scene 10 – Same person with light on them and question boxes displayed to pick from so we can choose the types of questions to ask. Next button available to proceed to next scene</a:t>
            </a:r>
            <a:endParaRPr lang="en-US" dirty="0"/>
          </a:p>
        </p:txBody>
      </p:sp>
    </p:spTree>
    <p:extLst>
      <p:ext uri="{BB962C8B-B14F-4D97-AF65-F5344CB8AC3E}">
        <p14:creationId xmlns:p14="http://schemas.microsoft.com/office/powerpoint/2010/main" val="396987780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dirty="0"/>
          </a:p>
        </p:txBody>
      </p:sp>
      <p:sp>
        <p:nvSpPr>
          <p:cNvPr id="2" name="Title 1"/>
          <p:cNvSpPr>
            <a:spLocks noGrp="1"/>
          </p:cNvSpPr>
          <p:nvPr>
            <p:ph type="title"/>
          </p:nvPr>
        </p:nvSpPr>
        <p:spPr/>
        <p:txBody>
          <a:bodyPr/>
          <a:lstStyle/>
          <a:p>
            <a:endParaRPr lang="en-US" dirty="0"/>
          </a:p>
        </p:txBody>
      </p:sp>
      <p:sp>
        <p:nvSpPr>
          <p:cNvPr id="4" name="Rectangle 3"/>
          <p:cNvSpPr/>
          <p:nvPr/>
        </p:nvSpPr>
        <p:spPr>
          <a:xfrm>
            <a:off x="0" y="0"/>
            <a:ext cx="9144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38100" y="76200"/>
            <a:ext cx="8953500" cy="67056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9" name="Rectangle 8"/>
          <p:cNvSpPr/>
          <p:nvPr/>
        </p:nvSpPr>
        <p:spPr>
          <a:xfrm>
            <a:off x="457200" y="533400"/>
            <a:ext cx="8077200" cy="76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Mission Possible!</a:t>
            </a:r>
            <a:endParaRPr lang="en-US" dirty="0"/>
          </a:p>
        </p:txBody>
      </p:sp>
      <p:sp>
        <p:nvSpPr>
          <p:cNvPr id="7" name="Rectangle 6"/>
          <p:cNvSpPr/>
          <p:nvPr/>
        </p:nvSpPr>
        <p:spPr>
          <a:xfrm>
            <a:off x="7848600" y="6324600"/>
            <a:ext cx="1143000" cy="38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solidFill>
                  <a:schemeClr val="bg1"/>
                </a:solidFill>
              </a:rPr>
              <a:t>Start</a:t>
            </a:r>
            <a:endParaRPr lang="en-US" dirty="0">
              <a:solidFill>
                <a:schemeClr val="bg1"/>
              </a:solidFill>
            </a:endParaRPr>
          </a:p>
        </p:txBody>
      </p:sp>
      <p:sp>
        <p:nvSpPr>
          <p:cNvPr id="8" name="Rectangle 7"/>
          <p:cNvSpPr/>
          <p:nvPr/>
        </p:nvSpPr>
        <p:spPr>
          <a:xfrm>
            <a:off x="2133600" y="6400800"/>
            <a:ext cx="45720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Mission Briefing Screen</a:t>
            </a:r>
            <a:endParaRPr lang="en-US" dirty="0"/>
          </a:p>
        </p:txBody>
      </p:sp>
      <p:sp>
        <p:nvSpPr>
          <p:cNvPr id="17" name="Rectangle 16"/>
          <p:cNvSpPr/>
          <p:nvPr/>
        </p:nvSpPr>
        <p:spPr>
          <a:xfrm>
            <a:off x="457200" y="1447800"/>
            <a:ext cx="2438400" cy="76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Mission 1: Crack the Code</a:t>
            </a:r>
            <a:endParaRPr lang="en-US" dirty="0"/>
          </a:p>
        </p:txBody>
      </p:sp>
      <p:sp>
        <p:nvSpPr>
          <p:cNvPr id="18" name="Rectangle 17"/>
          <p:cNvSpPr/>
          <p:nvPr/>
        </p:nvSpPr>
        <p:spPr>
          <a:xfrm>
            <a:off x="457200" y="3124200"/>
            <a:ext cx="2438400" cy="76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Mission 3: TBD</a:t>
            </a:r>
            <a:endParaRPr lang="en-US" dirty="0"/>
          </a:p>
        </p:txBody>
      </p:sp>
      <p:sp>
        <p:nvSpPr>
          <p:cNvPr id="21" name="Rectangle 20"/>
          <p:cNvSpPr/>
          <p:nvPr/>
        </p:nvSpPr>
        <p:spPr>
          <a:xfrm>
            <a:off x="457200" y="2286000"/>
            <a:ext cx="2438400" cy="76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Mission 2: TBD</a:t>
            </a:r>
            <a:endParaRPr lang="en-US" dirty="0"/>
          </a:p>
        </p:txBody>
      </p:sp>
      <p:sp>
        <p:nvSpPr>
          <p:cNvPr id="23" name="Rectangle 22"/>
          <p:cNvSpPr/>
          <p:nvPr/>
        </p:nvSpPr>
        <p:spPr>
          <a:xfrm>
            <a:off x="3048000" y="2667000"/>
            <a:ext cx="2438400" cy="381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Mission Briefing</a:t>
            </a:r>
            <a:endParaRPr lang="en-US" dirty="0"/>
          </a:p>
        </p:txBody>
      </p:sp>
      <p:sp>
        <p:nvSpPr>
          <p:cNvPr id="24" name="Rectangle 23"/>
          <p:cNvSpPr/>
          <p:nvPr/>
        </p:nvSpPr>
        <p:spPr>
          <a:xfrm>
            <a:off x="3048000" y="3505200"/>
            <a:ext cx="2438400" cy="381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Mission Briefing</a:t>
            </a:r>
            <a:endParaRPr lang="en-US" dirty="0"/>
          </a:p>
        </p:txBody>
      </p:sp>
      <p:sp>
        <p:nvSpPr>
          <p:cNvPr id="27" name="Rectangle 26"/>
          <p:cNvSpPr/>
          <p:nvPr/>
        </p:nvSpPr>
        <p:spPr>
          <a:xfrm>
            <a:off x="5790304" y="3581400"/>
            <a:ext cx="24384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Mission Outcome</a:t>
            </a:r>
            <a:endParaRPr lang="en-US" dirty="0"/>
          </a:p>
        </p:txBody>
      </p:sp>
      <p:sp>
        <p:nvSpPr>
          <p:cNvPr id="29" name="Rectangle 28"/>
          <p:cNvSpPr/>
          <p:nvPr/>
        </p:nvSpPr>
        <p:spPr>
          <a:xfrm>
            <a:off x="5791200" y="2743200"/>
            <a:ext cx="2437504"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Mission Outcome</a:t>
            </a:r>
            <a:endParaRPr lang="en-US" dirty="0"/>
          </a:p>
        </p:txBody>
      </p:sp>
      <p:sp>
        <p:nvSpPr>
          <p:cNvPr id="30" name="Rectangle 29"/>
          <p:cNvSpPr/>
          <p:nvPr/>
        </p:nvSpPr>
        <p:spPr>
          <a:xfrm>
            <a:off x="5791200" y="1905000"/>
            <a:ext cx="24384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Mission Outcome</a:t>
            </a:r>
            <a:endParaRPr lang="en-US" dirty="0"/>
          </a:p>
        </p:txBody>
      </p:sp>
      <p:sp>
        <p:nvSpPr>
          <p:cNvPr id="22" name="Rectangle 21"/>
          <p:cNvSpPr/>
          <p:nvPr/>
        </p:nvSpPr>
        <p:spPr>
          <a:xfrm>
            <a:off x="3048000" y="1447800"/>
            <a:ext cx="5180704" cy="304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t>Crack the Code Mission Briefing: </a:t>
            </a:r>
          </a:p>
          <a:p>
            <a:pPr algn="ctr"/>
            <a:endParaRPr lang="en-US" sz="2000" b="1" dirty="0"/>
          </a:p>
          <a:p>
            <a:pPr algn="ctr"/>
            <a:r>
              <a:rPr lang="en-US" dirty="0" smtClean="0"/>
              <a:t>During this mission, you will work against the clock to crack the code and save the world from world domination. Your task, identify the problem and apply a long term solution. </a:t>
            </a:r>
            <a:endParaRPr lang="en-US" dirty="0"/>
          </a:p>
        </p:txBody>
      </p:sp>
    </p:spTree>
    <p:extLst>
      <p:ext uri="{BB962C8B-B14F-4D97-AF65-F5344CB8AC3E}">
        <p14:creationId xmlns:p14="http://schemas.microsoft.com/office/powerpoint/2010/main" val="240163048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Rectangle 3"/>
          <p:cNvSpPr/>
          <p:nvPr/>
        </p:nvSpPr>
        <p:spPr>
          <a:xfrm>
            <a:off x="0" y="0"/>
            <a:ext cx="9144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ounded Rectangle 5"/>
          <p:cNvSpPr/>
          <p:nvPr/>
        </p:nvSpPr>
        <p:spPr>
          <a:xfrm>
            <a:off x="2533650" y="5334000"/>
            <a:ext cx="3200400" cy="1752600"/>
          </a:xfrm>
          <a:prstGeom prst="roundRect">
            <a:avLst/>
          </a:prstGeom>
          <a:solidFill>
            <a:schemeClr val="accent6">
              <a:alpha val="65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 name="Oval 4"/>
          <p:cNvSpPr/>
          <p:nvPr/>
        </p:nvSpPr>
        <p:spPr>
          <a:xfrm>
            <a:off x="2133600" y="1103939"/>
            <a:ext cx="4000500" cy="4800600"/>
          </a:xfrm>
          <a:prstGeom prst="ellipse">
            <a:avLst/>
          </a:prstGeom>
          <a:solidFill>
            <a:schemeClr val="accent6">
              <a:alpha val="65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7" name="Snip Same Side Corner Rectangle 6"/>
          <p:cNvSpPr/>
          <p:nvPr/>
        </p:nvSpPr>
        <p:spPr>
          <a:xfrm>
            <a:off x="6400800" y="1752600"/>
            <a:ext cx="1676400" cy="838200"/>
          </a:xfrm>
          <a:prstGeom prst="snip2Same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solidFill>
                  <a:schemeClr val="tx1"/>
                </a:solidFill>
              </a:rPr>
              <a:t>Situation</a:t>
            </a:r>
            <a:endParaRPr lang="en-US" dirty="0">
              <a:solidFill>
                <a:schemeClr val="tx1"/>
              </a:solidFill>
            </a:endParaRPr>
          </a:p>
        </p:txBody>
      </p:sp>
      <p:sp>
        <p:nvSpPr>
          <p:cNvPr id="8" name="Snip Same Side Corner Rectangle 7"/>
          <p:cNvSpPr/>
          <p:nvPr/>
        </p:nvSpPr>
        <p:spPr>
          <a:xfrm>
            <a:off x="6402721" y="2650031"/>
            <a:ext cx="1676400" cy="838200"/>
          </a:xfrm>
          <a:prstGeom prst="snip2Same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solidFill>
                  <a:schemeClr val="tx1"/>
                </a:solidFill>
              </a:rPr>
              <a:t>Duration</a:t>
            </a:r>
            <a:endParaRPr lang="en-US" dirty="0">
              <a:solidFill>
                <a:schemeClr val="tx1"/>
              </a:solidFill>
            </a:endParaRPr>
          </a:p>
        </p:txBody>
      </p:sp>
      <p:sp>
        <p:nvSpPr>
          <p:cNvPr id="9" name="Snip Same Side Corner Rectangle 8"/>
          <p:cNvSpPr/>
          <p:nvPr/>
        </p:nvSpPr>
        <p:spPr>
          <a:xfrm>
            <a:off x="6400800" y="3581400"/>
            <a:ext cx="1676400" cy="838200"/>
          </a:xfrm>
          <a:prstGeom prst="snip2Same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solidFill>
                  <a:schemeClr val="tx1"/>
                </a:solidFill>
              </a:rPr>
              <a:t>Location</a:t>
            </a:r>
            <a:endParaRPr lang="en-US" dirty="0">
              <a:solidFill>
                <a:schemeClr val="tx1"/>
              </a:solidFill>
            </a:endParaRPr>
          </a:p>
        </p:txBody>
      </p:sp>
      <p:sp>
        <p:nvSpPr>
          <p:cNvPr id="11" name="Rectangle 10"/>
          <p:cNvSpPr/>
          <p:nvPr/>
        </p:nvSpPr>
        <p:spPr>
          <a:xfrm>
            <a:off x="2133600" y="6400800"/>
            <a:ext cx="45720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Witness room – Situation Questions</a:t>
            </a:r>
            <a:endParaRPr lang="en-US" dirty="0"/>
          </a:p>
        </p:txBody>
      </p:sp>
      <p:sp>
        <p:nvSpPr>
          <p:cNvPr id="17" name="TextBox 16"/>
          <p:cNvSpPr txBox="1"/>
          <p:nvPr/>
        </p:nvSpPr>
        <p:spPr>
          <a:xfrm>
            <a:off x="152400" y="152400"/>
            <a:ext cx="2819400" cy="923330"/>
          </a:xfrm>
          <a:prstGeom prst="rect">
            <a:avLst/>
          </a:prstGeom>
          <a:noFill/>
        </p:spPr>
        <p:txBody>
          <a:bodyPr wrap="square" rtlCol="0">
            <a:spAutoFit/>
          </a:bodyPr>
          <a:lstStyle/>
          <a:p>
            <a:r>
              <a:rPr lang="en-US" dirty="0" smtClean="0"/>
              <a:t>Instructions: Once you have the information you need, proceed to the next area. </a:t>
            </a:r>
            <a:endParaRPr lang="en-US" dirty="0"/>
          </a:p>
        </p:txBody>
      </p:sp>
      <p:sp>
        <p:nvSpPr>
          <p:cNvPr id="15" name="Rectangle 14"/>
          <p:cNvSpPr/>
          <p:nvPr/>
        </p:nvSpPr>
        <p:spPr>
          <a:xfrm>
            <a:off x="7848600" y="6324600"/>
            <a:ext cx="1143000" cy="38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solidFill>
                  <a:schemeClr val="bg1"/>
                </a:solidFill>
              </a:rPr>
              <a:t>Next</a:t>
            </a:r>
            <a:endParaRPr lang="en-US" dirty="0">
              <a:solidFill>
                <a:schemeClr val="bg1"/>
              </a:solidFill>
            </a:endParaRPr>
          </a:p>
        </p:txBody>
      </p:sp>
      <p:sp>
        <p:nvSpPr>
          <p:cNvPr id="14" name="Rectangle 13"/>
          <p:cNvSpPr/>
          <p:nvPr/>
        </p:nvSpPr>
        <p:spPr>
          <a:xfrm>
            <a:off x="76200" y="6324600"/>
            <a:ext cx="1143000" cy="38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solidFill>
                  <a:schemeClr val="bg1"/>
                </a:solidFill>
              </a:rPr>
              <a:t>Previous</a:t>
            </a:r>
            <a:endParaRPr lang="en-US" dirty="0">
              <a:solidFill>
                <a:schemeClr val="bg1"/>
              </a:solidFill>
            </a:endParaRPr>
          </a:p>
        </p:txBody>
      </p:sp>
      <p:sp>
        <p:nvSpPr>
          <p:cNvPr id="12" name="Rectangle 11"/>
          <p:cNvSpPr/>
          <p:nvPr/>
        </p:nvSpPr>
        <p:spPr>
          <a:xfrm>
            <a:off x="457200" y="1295400"/>
            <a:ext cx="5676900" cy="4609139"/>
          </a:xfrm>
          <a:prstGeom prst="rect">
            <a:avLst/>
          </a:prstGeom>
          <a:solidFill>
            <a:schemeClr val="accent1">
              <a:alpha val="4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Situation Questions will be listed here:</a:t>
            </a:r>
            <a:endParaRPr lang="en-US" dirty="0"/>
          </a:p>
        </p:txBody>
      </p:sp>
    </p:spTree>
    <p:extLst>
      <p:ext uri="{BB962C8B-B14F-4D97-AF65-F5344CB8AC3E}">
        <p14:creationId xmlns:p14="http://schemas.microsoft.com/office/powerpoint/2010/main" val="1906161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Rectangle 3"/>
          <p:cNvSpPr/>
          <p:nvPr/>
        </p:nvSpPr>
        <p:spPr>
          <a:xfrm>
            <a:off x="0" y="0"/>
            <a:ext cx="9144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ounded Rectangle 5"/>
          <p:cNvSpPr/>
          <p:nvPr/>
        </p:nvSpPr>
        <p:spPr>
          <a:xfrm>
            <a:off x="2533650" y="5334000"/>
            <a:ext cx="3200400" cy="1752600"/>
          </a:xfrm>
          <a:prstGeom prst="roundRect">
            <a:avLst/>
          </a:prstGeom>
          <a:solidFill>
            <a:schemeClr val="accent6">
              <a:alpha val="65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 name="Oval 4"/>
          <p:cNvSpPr/>
          <p:nvPr/>
        </p:nvSpPr>
        <p:spPr>
          <a:xfrm>
            <a:off x="2133600" y="1103939"/>
            <a:ext cx="4000500" cy="4800600"/>
          </a:xfrm>
          <a:prstGeom prst="ellipse">
            <a:avLst/>
          </a:prstGeom>
          <a:solidFill>
            <a:schemeClr val="accent6">
              <a:alpha val="65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7" name="Snip Same Side Corner Rectangle 6"/>
          <p:cNvSpPr/>
          <p:nvPr/>
        </p:nvSpPr>
        <p:spPr>
          <a:xfrm>
            <a:off x="6400800" y="1752600"/>
            <a:ext cx="1676400" cy="838200"/>
          </a:xfrm>
          <a:prstGeom prst="snip2Same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solidFill>
                  <a:schemeClr val="tx1"/>
                </a:solidFill>
              </a:rPr>
              <a:t>Situation</a:t>
            </a:r>
            <a:endParaRPr lang="en-US" dirty="0">
              <a:solidFill>
                <a:schemeClr val="tx1"/>
              </a:solidFill>
            </a:endParaRPr>
          </a:p>
        </p:txBody>
      </p:sp>
      <p:sp>
        <p:nvSpPr>
          <p:cNvPr id="8" name="Snip Same Side Corner Rectangle 7"/>
          <p:cNvSpPr/>
          <p:nvPr/>
        </p:nvSpPr>
        <p:spPr>
          <a:xfrm>
            <a:off x="6402721" y="2650031"/>
            <a:ext cx="1676400" cy="838200"/>
          </a:xfrm>
          <a:prstGeom prst="snip2Same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solidFill>
                  <a:schemeClr val="tx1"/>
                </a:solidFill>
              </a:rPr>
              <a:t>Duration</a:t>
            </a:r>
            <a:endParaRPr lang="en-US" dirty="0">
              <a:solidFill>
                <a:schemeClr val="tx1"/>
              </a:solidFill>
            </a:endParaRPr>
          </a:p>
        </p:txBody>
      </p:sp>
      <p:sp>
        <p:nvSpPr>
          <p:cNvPr id="9" name="Snip Same Side Corner Rectangle 8"/>
          <p:cNvSpPr/>
          <p:nvPr/>
        </p:nvSpPr>
        <p:spPr>
          <a:xfrm>
            <a:off x="6400800" y="3581400"/>
            <a:ext cx="1676400" cy="838200"/>
          </a:xfrm>
          <a:prstGeom prst="snip2Same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solidFill>
                  <a:schemeClr val="tx1"/>
                </a:solidFill>
              </a:rPr>
              <a:t>Location</a:t>
            </a:r>
            <a:endParaRPr lang="en-US" dirty="0">
              <a:solidFill>
                <a:schemeClr val="tx1"/>
              </a:solidFill>
            </a:endParaRPr>
          </a:p>
        </p:txBody>
      </p:sp>
      <p:sp>
        <p:nvSpPr>
          <p:cNvPr id="11" name="Rectangle 10"/>
          <p:cNvSpPr/>
          <p:nvPr/>
        </p:nvSpPr>
        <p:spPr>
          <a:xfrm>
            <a:off x="2133600" y="6400800"/>
            <a:ext cx="45720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Witness room – Duration Questions</a:t>
            </a:r>
            <a:endParaRPr lang="en-US" dirty="0"/>
          </a:p>
        </p:txBody>
      </p:sp>
      <p:sp>
        <p:nvSpPr>
          <p:cNvPr id="17" name="TextBox 16"/>
          <p:cNvSpPr txBox="1"/>
          <p:nvPr/>
        </p:nvSpPr>
        <p:spPr>
          <a:xfrm>
            <a:off x="152400" y="152400"/>
            <a:ext cx="2819400" cy="923330"/>
          </a:xfrm>
          <a:prstGeom prst="rect">
            <a:avLst/>
          </a:prstGeom>
          <a:noFill/>
        </p:spPr>
        <p:txBody>
          <a:bodyPr wrap="square" rtlCol="0">
            <a:spAutoFit/>
          </a:bodyPr>
          <a:lstStyle/>
          <a:p>
            <a:r>
              <a:rPr lang="en-US" dirty="0" smtClean="0"/>
              <a:t>Instructions: Once you have the information you need, proceed to the next area. </a:t>
            </a:r>
            <a:endParaRPr lang="en-US" dirty="0"/>
          </a:p>
        </p:txBody>
      </p:sp>
      <p:sp>
        <p:nvSpPr>
          <p:cNvPr id="15" name="Rectangle 14"/>
          <p:cNvSpPr/>
          <p:nvPr/>
        </p:nvSpPr>
        <p:spPr>
          <a:xfrm>
            <a:off x="7848600" y="6324600"/>
            <a:ext cx="1143000" cy="38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solidFill>
                  <a:schemeClr val="bg1"/>
                </a:solidFill>
              </a:rPr>
              <a:t>Next</a:t>
            </a:r>
            <a:endParaRPr lang="en-US" dirty="0">
              <a:solidFill>
                <a:schemeClr val="bg1"/>
              </a:solidFill>
            </a:endParaRPr>
          </a:p>
        </p:txBody>
      </p:sp>
      <p:sp>
        <p:nvSpPr>
          <p:cNvPr id="14" name="Rectangle 13"/>
          <p:cNvSpPr/>
          <p:nvPr/>
        </p:nvSpPr>
        <p:spPr>
          <a:xfrm>
            <a:off x="76200" y="6324600"/>
            <a:ext cx="1143000" cy="38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solidFill>
                  <a:schemeClr val="bg1"/>
                </a:solidFill>
              </a:rPr>
              <a:t>Previous</a:t>
            </a:r>
            <a:endParaRPr lang="en-US" dirty="0">
              <a:solidFill>
                <a:schemeClr val="bg1"/>
              </a:solidFill>
            </a:endParaRPr>
          </a:p>
        </p:txBody>
      </p:sp>
      <p:sp>
        <p:nvSpPr>
          <p:cNvPr id="12" name="Rectangle 11"/>
          <p:cNvSpPr/>
          <p:nvPr/>
        </p:nvSpPr>
        <p:spPr>
          <a:xfrm>
            <a:off x="457200" y="1295400"/>
            <a:ext cx="5676900" cy="4609139"/>
          </a:xfrm>
          <a:prstGeom prst="rect">
            <a:avLst/>
          </a:prstGeom>
          <a:solidFill>
            <a:schemeClr val="accent1">
              <a:alpha val="4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Duration Questions will be listed here:</a:t>
            </a:r>
            <a:endParaRPr lang="en-US" dirty="0"/>
          </a:p>
        </p:txBody>
      </p:sp>
    </p:spTree>
    <p:extLst>
      <p:ext uri="{BB962C8B-B14F-4D97-AF65-F5344CB8AC3E}">
        <p14:creationId xmlns:p14="http://schemas.microsoft.com/office/powerpoint/2010/main" val="84326232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Rectangle 3"/>
          <p:cNvSpPr/>
          <p:nvPr/>
        </p:nvSpPr>
        <p:spPr>
          <a:xfrm>
            <a:off x="0" y="0"/>
            <a:ext cx="9144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ounded Rectangle 5"/>
          <p:cNvSpPr/>
          <p:nvPr/>
        </p:nvSpPr>
        <p:spPr>
          <a:xfrm>
            <a:off x="2533650" y="5334000"/>
            <a:ext cx="3200400" cy="1752600"/>
          </a:xfrm>
          <a:prstGeom prst="roundRect">
            <a:avLst/>
          </a:prstGeom>
          <a:solidFill>
            <a:schemeClr val="accent6">
              <a:alpha val="65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 name="Oval 4"/>
          <p:cNvSpPr/>
          <p:nvPr/>
        </p:nvSpPr>
        <p:spPr>
          <a:xfrm>
            <a:off x="2133600" y="1103939"/>
            <a:ext cx="4000500" cy="4800600"/>
          </a:xfrm>
          <a:prstGeom prst="ellipse">
            <a:avLst/>
          </a:prstGeom>
          <a:solidFill>
            <a:schemeClr val="accent6">
              <a:alpha val="65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7" name="Snip Same Side Corner Rectangle 6"/>
          <p:cNvSpPr/>
          <p:nvPr/>
        </p:nvSpPr>
        <p:spPr>
          <a:xfrm>
            <a:off x="6400800" y="1752600"/>
            <a:ext cx="1676400" cy="838200"/>
          </a:xfrm>
          <a:prstGeom prst="snip2Same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solidFill>
                  <a:schemeClr val="tx1"/>
                </a:solidFill>
              </a:rPr>
              <a:t>Situation</a:t>
            </a:r>
            <a:endParaRPr lang="en-US" dirty="0">
              <a:solidFill>
                <a:schemeClr val="tx1"/>
              </a:solidFill>
            </a:endParaRPr>
          </a:p>
        </p:txBody>
      </p:sp>
      <p:sp>
        <p:nvSpPr>
          <p:cNvPr id="8" name="Snip Same Side Corner Rectangle 7"/>
          <p:cNvSpPr/>
          <p:nvPr/>
        </p:nvSpPr>
        <p:spPr>
          <a:xfrm>
            <a:off x="6402721" y="2650031"/>
            <a:ext cx="1676400" cy="838200"/>
          </a:xfrm>
          <a:prstGeom prst="snip2Same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solidFill>
                  <a:schemeClr val="tx1"/>
                </a:solidFill>
              </a:rPr>
              <a:t>Duration</a:t>
            </a:r>
            <a:endParaRPr lang="en-US" dirty="0">
              <a:solidFill>
                <a:schemeClr val="tx1"/>
              </a:solidFill>
            </a:endParaRPr>
          </a:p>
        </p:txBody>
      </p:sp>
      <p:sp>
        <p:nvSpPr>
          <p:cNvPr id="9" name="Snip Same Side Corner Rectangle 8"/>
          <p:cNvSpPr/>
          <p:nvPr/>
        </p:nvSpPr>
        <p:spPr>
          <a:xfrm>
            <a:off x="6400800" y="3581400"/>
            <a:ext cx="1676400" cy="838200"/>
          </a:xfrm>
          <a:prstGeom prst="snip2Same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solidFill>
                  <a:schemeClr val="tx1"/>
                </a:solidFill>
              </a:rPr>
              <a:t>Location</a:t>
            </a:r>
            <a:endParaRPr lang="en-US" dirty="0">
              <a:solidFill>
                <a:schemeClr val="tx1"/>
              </a:solidFill>
            </a:endParaRPr>
          </a:p>
        </p:txBody>
      </p:sp>
      <p:sp>
        <p:nvSpPr>
          <p:cNvPr id="11" name="Rectangle 10"/>
          <p:cNvSpPr/>
          <p:nvPr/>
        </p:nvSpPr>
        <p:spPr>
          <a:xfrm>
            <a:off x="2133600" y="6400800"/>
            <a:ext cx="45720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Witness room – Location Questions</a:t>
            </a:r>
            <a:endParaRPr lang="en-US" dirty="0"/>
          </a:p>
        </p:txBody>
      </p:sp>
      <p:sp>
        <p:nvSpPr>
          <p:cNvPr id="17" name="TextBox 16"/>
          <p:cNvSpPr txBox="1"/>
          <p:nvPr/>
        </p:nvSpPr>
        <p:spPr>
          <a:xfrm>
            <a:off x="152400" y="152400"/>
            <a:ext cx="2819400" cy="923330"/>
          </a:xfrm>
          <a:prstGeom prst="rect">
            <a:avLst/>
          </a:prstGeom>
          <a:noFill/>
        </p:spPr>
        <p:txBody>
          <a:bodyPr wrap="square" rtlCol="0">
            <a:spAutoFit/>
          </a:bodyPr>
          <a:lstStyle/>
          <a:p>
            <a:r>
              <a:rPr lang="en-US" dirty="0" smtClean="0"/>
              <a:t>Instructions: Once you have the information you need, proceed to the next area. </a:t>
            </a:r>
            <a:endParaRPr lang="en-US" dirty="0"/>
          </a:p>
        </p:txBody>
      </p:sp>
      <p:sp>
        <p:nvSpPr>
          <p:cNvPr id="15" name="Rectangle 14"/>
          <p:cNvSpPr/>
          <p:nvPr/>
        </p:nvSpPr>
        <p:spPr>
          <a:xfrm>
            <a:off x="7848600" y="6324600"/>
            <a:ext cx="1143000" cy="38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solidFill>
                  <a:schemeClr val="bg1"/>
                </a:solidFill>
              </a:rPr>
              <a:t>Next</a:t>
            </a:r>
            <a:endParaRPr lang="en-US" dirty="0">
              <a:solidFill>
                <a:schemeClr val="bg1"/>
              </a:solidFill>
            </a:endParaRPr>
          </a:p>
        </p:txBody>
      </p:sp>
      <p:sp>
        <p:nvSpPr>
          <p:cNvPr id="14" name="Rectangle 13"/>
          <p:cNvSpPr/>
          <p:nvPr/>
        </p:nvSpPr>
        <p:spPr>
          <a:xfrm>
            <a:off x="76200" y="6324600"/>
            <a:ext cx="1143000" cy="38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solidFill>
                  <a:schemeClr val="bg1"/>
                </a:solidFill>
              </a:rPr>
              <a:t>Previous</a:t>
            </a:r>
            <a:endParaRPr lang="en-US" dirty="0">
              <a:solidFill>
                <a:schemeClr val="bg1"/>
              </a:solidFill>
            </a:endParaRPr>
          </a:p>
        </p:txBody>
      </p:sp>
      <p:sp>
        <p:nvSpPr>
          <p:cNvPr id="12" name="Rectangle 11"/>
          <p:cNvSpPr/>
          <p:nvPr/>
        </p:nvSpPr>
        <p:spPr>
          <a:xfrm>
            <a:off x="457200" y="1295400"/>
            <a:ext cx="5676900" cy="4609139"/>
          </a:xfrm>
          <a:prstGeom prst="rect">
            <a:avLst/>
          </a:prstGeom>
          <a:solidFill>
            <a:schemeClr val="accent1">
              <a:alpha val="4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Location Questions will be listed here:</a:t>
            </a:r>
            <a:endParaRPr lang="en-US" dirty="0"/>
          </a:p>
        </p:txBody>
      </p:sp>
    </p:spTree>
    <p:extLst>
      <p:ext uri="{BB962C8B-B14F-4D97-AF65-F5344CB8AC3E}">
        <p14:creationId xmlns:p14="http://schemas.microsoft.com/office/powerpoint/2010/main" val="144179718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Rectangle 3"/>
          <p:cNvSpPr/>
          <p:nvPr/>
        </p:nvSpPr>
        <p:spPr>
          <a:xfrm>
            <a:off x="0" y="0"/>
            <a:ext cx="9144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ounded Rectangle 5"/>
          <p:cNvSpPr/>
          <p:nvPr/>
        </p:nvSpPr>
        <p:spPr>
          <a:xfrm>
            <a:off x="3621336" y="4151939"/>
            <a:ext cx="990600" cy="2020261"/>
          </a:xfrm>
          <a:prstGeom prst="roundRect">
            <a:avLst/>
          </a:prstGeom>
          <a:solidFill>
            <a:schemeClr val="accent6">
              <a:alpha val="65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 name="Oval 4"/>
          <p:cNvSpPr/>
          <p:nvPr/>
        </p:nvSpPr>
        <p:spPr>
          <a:xfrm>
            <a:off x="3621336" y="2971800"/>
            <a:ext cx="990600" cy="1180139"/>
          </a:xfrm>
          <a:prstGeom prst="ellipse">
            <a:avLst/>
          </a:prstGeom>
          <a:solidFill>
            <a:schemeClr val="accent6">
              <a:alpha val="65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1" name="Rectangle 10"/>
          <p:cNvSpPr/>
          <p:nvPr/>
        </p:nvSpPr>
        <p:spPr>
          <a:xfrm>
            <a:off x="2133600" y="6400800"/>
            <a:ext cx="45720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Witness room – Enough Questions</a:t>
            </a:r>
            <a:endParaRPr lang="en-US" dirty="0"/>
          </a:p>
        </p:txBody>
      </p:sp>
      <p:sp>
        <p:nvSpPr>
          <p:cNvPr id="17" name="TextBox 16"/>
          <p:cNvSpPr txBox="1"/>
          <p:nvPr/>
        </p:nvSpPr>
        <p:spPr>
          <a:xfrm>
            <a:off x="152400" y="152400"/>
            <a:ext cx="2819400" cy="923330"/>
          </a:xfrm>
          <a:prstGeom prst="rect">
            <a:avLst/>
          </a:prstGeom>
          <a:noFill/>
        </p:spPr>
        <p:txBody>
          <a:bodyPr wrap="square" rtlCol="0">
            <a:spAutoFit/>
          </a:bodyPr>
          <a:lstStyle/>
          <a:p>
            <a:r>
              <a:rPr lang="en-US" dirty="0" smtClean="0"/>
              <a:t>Instructions: Once you have the information you need, proceed to the next area. </a:t>
            </a:r>
            <a:endParaRPr lang="en-US" dirty="0"/>
          </a:p>
        </p:txBody>
      </p:sp>
      <p:sp>
        <p:nvSpPr>
          <p:cNvPr id="15" name="Rectangle 14"/>
          <p:cNvSpPr/>
          <p:nvPr/>
        </p:nvSpPr>
        <p:spPr>
          <a:xfrm>
            <a:off x="7848600" y="6324600"/>
            <a:ext cx="1143000" cy="38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solidFill>
                  <a:schemeClr val="bg1"/>
                </a:solidFill>
              </a:rPr>
              <a:t>Next</a:t>
            </a:r>
            <a:endParaRPr lang="en-US" dirty="0">
              <a:solidFill>
                <a:schemeClr val="bg1"/>
              </a:solidFill>
            </a:endParaRPr>
          </a:p>
        </p:txBody>
      </p:sp>
      <p:sp>
        <p:nvSpPr>
          <p:cNvPr id="14" name="Rectangle 13"/>
          <p:cNvSpPr/>
          <p:nvPr/>
        </p:nvSpPr>
        <p:spPr>
          <a:xfrm>
            <a:off x="76200" y="6324600"/>
            <a:ext cx="1143000" cy="38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solidFill>
                  <a:schemeClr val="bg1"/>
                </a:solidFill>
              </a:rPr>
              <a:t>Previous</a:t>
            </a:r>
            <a:endParaRPr lang="en-US" dirty="0">
              <a:solidFill>
                <a:schemeClr val="bg1"/>
              </a:solidFill>
            </a:endParaRPr>
          </a:p>
        </p:txBody>
      </p:sp>
      <p:sp>
        <p:nvSpPr>
          <p:cNvPr id="16" name="Oval Callout 15"/>
          <p:cNvSpPr/>
          <p:nvPr/>
        </p:nvSpPr>
        <p:spPr>
          <a:xfrm>
            <a:off x="3429000" y="761999"/>
            <a:ext cx="4038600" cy="2112085"/>
          </a:xfrm>
          <a:prstGeom prst="wedgeEllipse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It looks like you have enough information. It’s time to find the computer room. We’ll be able to find more information there to help us crack the code. </a:t>
            </a:r>
            <a:endParaRPr lang="en-US" dirty="0"/>
          </a:p>
        </p:txBody>
      </p:sp>
    </p:spTree>
    <p:extLst>
      <p:ext uri="{BB962C8B-B14F-4D97-AF65-F5344CB8AC3E}">
        <p14:creationId xmlns:p14="http://schemas.microsoft.com/office/powerpoint/2010/main" val="196234444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52800" y="274638"/>
            <a:ext cx="5334000" cy="6430962"/>
          </a:xfrm>
        </p:spPr>
        <p:txBody>
          <a:bodyPr>
            <a:normAutofit fontScale="90000"/>
          </a:bodyPr>
          <a:lstStyle/>
          <a:p>
            <a:r>
              <a:rPr lang="en-US" dirty="0" smtClean="0"/>
              <a:t>Script: Quick this door is open. Let’s take a look in this room and see what we can find. Looks like we have clues. </a:t>
            </a:r>
            <a:br>
              <a:rPr lang="en-US" dirty="0" smtClean="0"/>
            </a:br>
            <a:r>
              <a:rPr lang="en-US" dirty="0" smtClean="0"/>
              <a:t>HINT: It looks like there is some information we can gather from the computer. Let’s check it out. </a:t>
            </a:r>
            <a:endParaRPr lang="en-US" dirty="0"/>
          </a:p>
        </p:txBody>
      </p:sp>
      <p:sp>
        <p:nvSpPr>
          <p:cNvPr id="4" name="TextBox 3"/>
          <p:cNvSpPr txBox="1"/>
          <p:nvPr/>
        </p:nvSpPr>
        <p:spPr>
          <a:xfrm>
            <a:off x="838200" y="838200"/>
            <a:ext cx="2362200" cy="4524315"/>
          </a:xfrm>
          <a:prstGeom prst="rect">
            <a:avLst/>
          </a:prstGeom>
          <a:noFill/>
        </p:spPr>
        <p:txBody>
          <a:bodyPr wrap="square" rtlCol="0">
            <a:spAutoFit/>
          </a:bodyPr>
          <a:lstStyle/>
          <a:p>
            <a:r>
              <a:rPr lang="en-US" dirty="0" smtClean="0"/>
              <a:t>Scene 11 – hallways with door open to data center and then once in the room the user will be able to choose to sit in front of a computer. The computer will have clues in which the user can select in order to gather additional information (Clues) – clues will be images of QV, Usage Summary, Memos, Samson, Agreement tab</a:t>
            </a:r>
            <a:endParaRPr lang="en-US" dirty="0"/>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4724400"/>
            <a:ext cx="2971800" cy="1671638"/>
          </a:xfrm>
          <a:prstGeom prst="rect">
            <a:avLst/>
          </a:prstGeom>
        </p:spPr>
      </p:pic>
    </p:spTree>
    <p:extLst>
      <p:ext uri="{BB962C8B-B14F-4D97-AF65-F5344CB8AC3E}">
        <p14:creationId xmlns:p14="http://schemas.microsoft.com/office/powerpoint/2010/main" val="68529388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dirty="0"/>
          </a:p>
        </p:txBody>
      </p:sp>
      <p:sp>
        <p:nvSpPr>
          <p:cNvPr id="2" name="Title 1"/>
          <p:cNvSpPr>
            <a:spLocks noGrp="1"/>
          </p:cNvSpPr>
          <p:nvPr>
            <p:ph type="title"/>
          </p:nvPr>
        </p:nvSpPr>
        <p:spPr/>
        <p:txBody>
          <a:bodyPr/>
          <a:lstStyle/>
          <a:p>
            <a:endParaRPr lang="en-US" dirty="0"/>
          </a:p>
        </p:txBody>
      </p:sp>
      <p:sp>
        <p:nvSpPr>
          <p:cNvPr id="4" name="Rectangle 3"/>
          <p:cNvSpPr/>
          <p:nvPr/>
        </p:nvSpPr>
        <p:spPr>
          <a:xfrm>
            <a:off x="0" y="0"/>
            <a:ext cx="9144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38100" y="76200"/>
            <a:ext cx="8953500" cy="67056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7" name="Rectangle 6"/>
          <p:cNvSpPr/>
          <p:nvPr/>
        </p:nvSpPr>
        <p:spPr>
          <a:xfrm>
            <a:off x="7848600" y="6324600"/>
            <a:ext cx="1143000" cy="38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solidFill>
                  <a:schemeClr val="bg1"/>
                </a:solidFill>
              </a:rPr>
              <a:t>Next</a:t>
            </a:r>
            <a:endParaRPr lang="en-US" dirty="0">
              <a:solidFill>
                <a:schemeClr val="bg1"/>
              </a:solidFill>
            </a:endParaRPr>
          </a:p>
        </p:txBody>
      </p:sp>
      <p:sp>
        <p:nvSpPr>
          <p:cNvPr id="8" name="Rectangle 7"/>
          <p:cNvSpPr/>
          <p:nvPr/>
        </p:nvSpPr>
        <p:spPr>
          <a:xfrm>
            <a:off x="2133600" y="6400800"/>
            <a:ext cx="45720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Hallway scene – Computer room</a:t>
            </a:r>
            <a:endParaRPr lang="en-US" dirty="0"/>
          </a:p>
        </p:txBody>
      </p:sp>
      <p:sp>
        <p:nvSpPr>
          <p:cNvPr id="15" name="Oval 14"/>
          <p:cNvSpPr/>
          <p:nvPr/>
        </p:nvSpPr>
        <p:spPr>
          <a:xfrm>
            <a:off x="3733800" y="2831052"/>
            <a:ext cx="762000" cy="4572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ounded Rectangle 15"/>
          <p:cNvSpPr/>
          <p:nvPr/>
        </p:nvSpPr>
        <p:spPr>
          <a:xfrm>
            <a:off x="3810000" y="3276600"/>
            <a:ext cx="609600" cy="152400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 name="TextBox 9"/>
          <p:cNvSpPr txBox="1"/>
          <p:nvPr/>
        </p:nvSpPr>
        <p:spPr>
          <a:xfrm>
            <a:off x="228600" y="685800"/>
            <a:ext cx="2362200" cy="2308324"/>
          </a:xfrm>
          <a:prstGeom prst="rect">
            <a:avLst/>
          </a:prstGeom>
          <a:noFill/>
        </p:spPr>
        <p:txBody>
          <a:bodyPr wrap="square" rtlCol="0">
            <a:spAutoFit/>
          </a:bodyPr>
          <a:lstStyle/>
          <a:p>
            <a:r>
              <a:rPr lang="en-US" dirty="0" smtClean="0"/>
              <a:t>During this scene, the person will be looking right at the camera as if they were talking to us. The background/scene image would be here as well. </a:t>
            </a:r>
            <a:endParaRPr lang="en-US" dirty="0"/>
          </a:p>
        </p:txBody>
      </p:sp>
      <p:sp>
        <p:nvSpPr>
          <p:cNvPr id="9" name="Rectangle 8"/>
          <p:cNvSpPr/>
          <p:nvPr/>
        </p:nvSpPr>
        <p:spPr>
          <a:xfrm>
            <a:off x="2743200" y="1219200"/>
            <a:ext cx="3200400" cy="4876800"/>
          </a:xfrm>
          <a:prstGeom prst="rect">
            <a:avLst/>
          </a:prstGeom>
          <a:solidFill>
            <a:schemeClr val="accent1">
              <a:alpha val="4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p:cNvSpPr txBox="1"/>
          <p:nvPr/>
        </p:nvSpPr>
        <p:spPr>
          <a:xfrm>
            <a:off x="3886200" y="5650468"/>
            <a:ext cx="1066800" cy="369332"/>
          </a:xfrm>
          <a:prstGeom prst="rect">
            <a:avLst/>
          </a:prstGeom>
          <a:noFill/>
        </p:spPr>
        <p:txBody>
          <a:bodyPr wrap="square" rtlCol="0">
            <a:spAutoFit/>
          </a:bodyPr>
          <a:lstStyle/>
          <a:p>
            <a:r>
              <a:rPr lang="en-US" dirty="0" smtClean="0"/>
              <a:t>Hallway</a:t>
            </a:r>
            <a:endParaRPr lang="en-US" dirty="0"/>
          </a:p>
        </p:txBody>
      </p:sp>
      <p:sp>
        <p:nvSpPr>
          <p:cNvPr id="12" name="Flowchart: Data 11"/>
          <p:cNvSpPr/>
          <p:nvPr/>
        </p:nvSpPr>
        <p:spPr>
          <a:xfrm rot="21342699">
            <a:off x="5798157" y="2005686"/>
            <a:ext cx="1368768" cy="4017093"/>
          </a:xfrm>
          <a:prstGeom prst="flowChartInputOutp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5990157" y="5414442"/>
            <a:ext cx="1143000" cy="646331"/>
          </a:xfrm>
          <a:prstGeom prst="rect">
            <a:avLst/>
          </a:prstGeom>
          <a:noFill/>
        </p:spPr>
        <p:txBody>
          <a:bodyPr wrap="square" rtlCol="0">
            <a:spAutoFit/>
          </a:bodyPr>
          <a:lstStyle/>
          <a:p>
            <a:r>
              <a:rPr lang="en-US" dirty="0" smtClean="0"/>
              <a:t>Door that is open</a:t>
            </a:r>
            <a:endParaRPr lang="en-US" dirty="0"/>
          </a:p>
        </p:txBody>
      </p:sp>
      <p:sp>
        <p:nvSpPr>
          <p:cNvPr id="6" name="Oval Callout 5"/>
          <p:cNvSpPr/>
          <p:nvPr/>
        </p:nvSpPr>
        <p:spPr>
          <a:xfrm>
            <a:off x="3429000" y="761999"/>
            <a:ext cx="4038600" cy="2112085"/>
          </a:xfrm>
          <a:prstGeom prst="wedgeEllipse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Look over there! It’s the door to the computer room. Let’s go in and see what we can find. </a:t>
            </a:r>
            <a:endParaRPr lang="en-US" dirty="0"/>
          </a:p>
        </p:txBody>
      </p:sp>
      <p:sp>
        <p:nvSpPr>
          <p:cNvPr id="17" name="Rectangle 16"/>
          <p:cNvSpPr/>
          <p:nvPr/>
        </p:nvSpPr>
        <p:spPr>
          <a:xfrm>
            <a:off x="76200" y="6324600"/>
            <a:ext cx="1143000" cy="38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solidFill>
                  <a:schemeClr val="bg1"/>
                </a:solidFill>
              </a:rPr>
              <a:t>Previous</a:t>
            </a:r>
            <a:endParaRPr lang="en-US" dirty="0">
              <a:solidFill>
                <a:schemeClr val="bg1"/>
              </a:solidFill>
            </a:endParaRPr>
          </a:p>
        </p:txBody>
      </p:sp>
    </p:spTree>
    <p:extLst>
      <p:ext uri="{BB962C8B-B14F-4D97-AF65-F5344CB8AC3E}">
        <p14:creationId xmlns:p14="http://schemas.microsoft.com/office/powerpoint/2010/main" val="167591278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dirty="0"/>
          </a:p>
        </p:txBody>
      </p:sp>
      <p:sp>
        <p:nvSpPr>
          <p:cNvPr id="2" name="Title 1"/>
          <p:cNvSpPr>
            <a:spLocks noGrp="1"/>
          </p:cNvSpPr>
          <p:nvPr>
            <p:ph type="title"/>
          </p:nvPr>
        </p:nvSpPr>
        <p:spPr/>
        <p:txBody>
          <a:bodyPr/>
          <a:lstStyle/>
          <a:p>
            <a:endParaRPr lang="en-US" dirty="0"/>
          </a:p>
        </p:txBody>
      </p:sp>
      <p:sp>
        <p:nvSpPr>
          <p:cNvPr id="4" name="Rectangle 3"/>
          <p:cNvSpPr/>
          <p:nvPr/>
        </p:nvSpPr>
        <p:spPr>
          <a:xfrm>
            <a:off x="0" y="0"/>
            <a:ext cx="9144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38100" y="76200"/>
            <a:ext cx="8953500" cy="67056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7" name="Rectangle 6"/>
          <p:cNvSpPr/>
          <p:nvPr/>
        </p:nvSpPr>
        <p:spPr>
          <a:xfrm>
            <a:off x="7848600" y="6324600"/>
            <a:ext cx="1143000" cy="38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solidFill>
                  <a:schemeClr val="bg1"/>
                </a:solidFill>
              </a:rPr>
              <a:t>Next</a:t>
            </a:r>
            <a:endParaRPr lang="en-US" dirty="0">
              <a:solidFill>
                <a:schemeClr val="bg1"/>
              </a:solidFill>
            </a:endParaRPr>
          </a:p>
        </p:txBody>
      </p:sp>
      <p:sp>
        <p:nvSpPr>
          <p:cNvPr id="8" name="Rectangle 7"/>
          <p:cNvSpPr/>
          <p:nvPr/>
        </p:nvSpPr>
        <p:spPr>
          <a:xfrm>
            <a:off x="2133600" y="6400800"/>
            <a:ext cx="45720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Computer Scene</a:t>
            </a:r>
            <a:endParaRPr lang="en-US" dirty="0"/>
          </a:p>
        </p:txBody>
      </p:sp>
      <p:sp>
        <p:nvSpPr>
          <p:cNvPr id="14" name="Rectangle 13"/>
          <p:cNvSpPr/>
          <p:nvPr/>
        </p:nvSpPr>
        <p:spPr>
          <a:xfrm>
            <a:off x="1447800" y="3886200"/>
            <a:ext cx="56388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1447800" y="4191000"/>
            <a:ext cx="152400" cy="1752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6921649" y="4191000"/>
            <a:ext cx="152400" cy="1752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2438400" y="1600200"/>
            <a:ext cx="3505200" cy="1828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p:cNvSpPr txBox="1"/>
          <p:nvPr/>
        </p:nvSpPr>
        <p:spPr>
          <a:xfrm>
            <a:off x="3600450" y="2286000"/>
            <a:ext cx="1828800" cy="369332"/>
          </a:xfrm>
          <a:prstGeom prst="rect">
            <a:avLst/>
          </a:prstGeom>
          <a:noFill/>
        </p:spPr>
        <p:txBody>
          <a:bodyPr wrap="square" rtlCol="0">
            <a:spAutoFit/>
          </a:bodyPr>
          <a:lstStyle/>
          <a:p>
            <a:r>
              <a:rPr lang="en-US" dirty="0" smtClean="0"/>
              <a:t>Computer</a:t>
            </a:r>
            <a:endParaRPr lang="en-US" dirty="0"/>
          </a:p>
        </p:txBody>
      </p:sp>
      <p:sp>
        <p:nvSpPr>
          <p:cNvPr id="21" name="TextBox 20"/>
          <p:cNvSpPr txBox="1"/>
          <p:nvPr/>
        </p:nvSpPr>
        <p:spPr>
          <a:xfrm>
            <a:off x="3733800" y="3852175"/>
            <a:ext cx="1828800" cy="369332"/>
          </a:xfrm>
          <a:prstGeom prst="rect">
            <a:avLst/>
          </a:prstGeom>
          <a:noFill/>
        </p:spPr>
        <p:txBody>
          <a:bodyPr wrap="square" rtlCol="0">
            <a:spAutoFit/>
          </a:bodyPr>
          <a:lstStyle/>
          <a:p>
            <a:r>
              <a:rPr lang="en-US" dirty="0" smtClean="0"/>
              <a:t>Table</a:t>
            </a:r>
            <a:endParaRPr lang="en-US" dirty="0"/>
          </a:p>
        </p:txBody>
      </p:sp>
      <p:sp>
        <p:nvSpPr>
          <p:cNvPr id="15" name="Rectangle 14"/>
          <p:cNvSpPr/>
          <p:nvPr/>
        </p:nvSpPr>
        <p:spPr>
          <a:xfrm>
            <a:off x="76200" y="6324600"/>
            <a:ext cx="1143000" cy="38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solidFill>
                  <a:schemeClr val="bg1"/>
                </a:solidFill>
              </a:rPr>
              <a:t>Previous</a:t>
            </a:r>
            <a:endParaRPr lang="en-US" dirty="0">
              <a:solidFill>
                <a:schemeClr val="bg1"/>
              </a:solidFill>
            </a:endParaRPr>
          </a:p>
        </p:txBody>
      </p:sp>
      <p:sp>
        <p:nvSpPr>
          <p:cNvPr id="16" name="Oval 15"/>
          <p:cNvSpPr/>
          <p:nvPr/>
        </p:nvSpPr>
        <p:spPr>
          <a:xfrm>
            <a:off x="1219200" y="2773680"/>
            <a:ext cx="1143000" cy="73152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ounded Rectangle 22"/>
          <p:cNvSpPr/>
          <p:nvPr/>
        </p:nvSpPr>
        <p:spPr>
          <a:xfrm>
            <a:off x="1295400" y="3505200"/>
            <a:ext cx="914400" cy="243840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6" name="Rectangular Callout 5"/>
          <p:cNvSpPr/>
          <p:nvPr/>
        </p:nvSpPr>
        <p:spPr>
          <a:xfrm>
            <a:off x="247650" y="990600"/>
            <a:ext cx="4267200" cy="1219200"/>
          </a:xfrm>
          <a:prstGeom prst="wedge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p:cNvSpPr txBox="1"/>
          <p:nvPr/>
        </p:nvSpPr>
        <p:spPr>
          <a:xfrm>
            <a:off x="480261" y="1066800"/>
            <a:ext cx="4038600" cy="923330"/>
          </a:xfrm>
          <a:prstGeom prst="rect">
            <a:avLst/>
          </a:prstGeom>
          <a:noFill/>
        </p:spPr>
        <p:txBody>
          <a:bodyPr wrap="square" rtlCol="0">
            <a:spAutoFit/>
          </a:bodyPr>
          <a:lstStyle/>
          <a:p>
            <a:r>
              <a:rPr lang="en-US" dirty="0" smtClean="0"/>
              <a:t>Look at this. The computer is on. Use your skills to navigate and help identify other clues to help crack the code.</a:t>
            </a:r>
            <a:endParaRPr lang="en-US" dirty="0"/>
          </a:p>
        </p:txBody>
      </p:sp>
      <p:sp>
        <p:nvSpPr>
          <p:cNvPr id="9" name="TextBox 8"/>
          <p:cNvSpPr txBox="1"/>
          <p:nvPr/>
        </p:nvSpPr>
        <p:spPr>
          <a:xfrm>
            <a:off x="3733800" y="2954774"/>
            <a:ext cx="2133600" cy="369332"/>
          </a:xfrm>
          <a:prstGeom prst="rect">
            <a:avLst/>
          </a:prstGeom>
          <a:noFill/>
        </p:spPr>
        <p:txBody>
          <a:bodyPr wrap="square" rtlCol="0">
            <a:spAutoFit/>
          </a:bodyPr>
          <a:lstStyle/>
          <a:p>
            <a:r>
              <a:rPr lang="en-US" dirty="0" smtClean="0"/>
              <a:t>Error</a:t>
            </a:r>
            <a:endParaRPr lang="en-US" dirty="0"/>
          </a:p>
        </p:txBody>
      </p:sp>
    </p:spTree>
    <p:extLst>
      <p:ext uri="{BB962C8B-B14F-4D97-AF65-F5344CB8AC3E}">
        <p14:creationId xmlns:p14="http://schemas.microsoft.com/office/powerpoint/2010/main" val="409822106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dirty="0"/>
          </a:p>
        </p:txBody>
      </p:sp>
      <p:sp>
        <p:nvSpPr>
          <p:cNvPr id="2" name="Title 1"/>
          <p:cNvSpPr>
            <a:spLocks noGrp="1"/>
          </p:cNvSpPr>
          <p:nvPr>
            <p:ph type="title"/>
          </p:nvPr>
        </p:nvSpPr>
        <p:spPr/>
        <p:txBody>
          <a:bodyPr/>
          <a:lstStyle/>
          <a:p>
            <a:endParaRPr lang="en-US" dirty="0"/>
          </a:p>
        </p:txBody>
      </p:sp>
      <p:sp>
        <p:nvSpPr>
          <p:cNvPr id="4" name="Rectangle 3"/>
          <p:cNvSpPr/>
          <p:nvPr/>
        </p:nvSpPr>
        <p:spPr>
          <a:xfrm>
            <a:off x="0" y="0"/>
            <a:ext cx="9144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38100" y="76200"/>
            <a:ext cx="8953500" cy="67056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7" name="Rectangle 6"/>
          <p:cNvSpPr/>
          <p:nvPr/>
        </p:nvSpPr>
        <p:spPr>
          <a:xfrm>
            <a:off x="7848600" y="6324600"/>
            <a:ext cx="1143000" cy="38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solidFill>
                  <a:schemeClr val="bg1"/>
                </a:solidFill>
              </a:rPr>
              <a:t>Next</a:t>
            </a:r>
            <a:endParaRPr lang="en-US" dirty="0">
              <a:solidFill>
                <a:schemeClr val="bg1"/>
              </a:solidFill>
            </a:endParaRPr>
          </a:p>
        </p:txBody>
      </p:sp>
      <p:sp>
        <p:nvSpPr>
          <p:cNvPr id="8" name="Rectangle 7"/>
          <p:cNvSpPr/>
          <p:nvPr/>
        </p:nvSpPr>
        <p:spPr>
          <a:xfrm>
            <a:off x="2133600" y="6400800"/>
            <a:ext cx="45720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Computer Scene – Access the Tsing document</a:t>
            </a:r>
            <a:endParaRPr lang="en-US" dirty="0"/>
          </a:p>
        </p:txBody>
      </p:sp>
      <p:sp>
        <p:nvSpPr>
          <p:cNvPr id="14" name="Rectangle 13"/>
          <p:cNvSpPr/>
          <p:nvPr/>
        </p:nvSpPr>
        <p:spPr>
          <a:xfrm>
            <a:off x="1447800" y="3886200"/>
            <a:ext cx="56388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1447800" y="4191000"/>
            <a:ext cx="152400" cy="1752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6921649" y="4191000"/>
            <a:ext cx="152400" cy="1752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2438400" y="1600200"/>
            <a:ext cx="3505200" cy="1828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p:cNvSpPr txBox="1"/>
          <p:nvPr/>
        </p:nvSpPr>
        <p:spPr>
          <a:xfrm>
            <a:off x="2819400" y="1752600"/>
            <a:ext cx="2895600" cy="369332"/>
          </a:xfrm>
          <a:prstGeom prst="rect">
            <a:avLst/>
          </a:prstGeom>
          <a:noFill/>
        </p:spPr>
        <p:txBody>
          <a:bodyPr wrap="square" rtlCol="0">
            <a:spAutoFit/>
          </a:bodyPr>
          <a:lstStyle/>
          <a:p>
            <a:r>
              <a:rPr lang="en-US" dirty="0" smtClean="0"/>
              <a:t>Community Tsing Document</a:t>
            </a:r>
            <a:endParaRPr lang="en-US" dirty="0"/>
          </a:p>
        </p:txBody>
      </p:sp>
      <p:sp>
        <p:nvSpPr>
          <p:cNvPr id="21" name="TextBox 20"/>
          <p:cNvSpPr txBox="1"/>
          <p:nvPr/>
        </p:nvSpPr>
        <p:spPr>
          <a:xfrm>
            <a:off x="3733800" y="3852175"/>
            <a:ext cx="1828800" cy="369332"/>
          </a:xfrm>
          <a:prstGeom prst="rect">
            <a:avLst/>
          </a:prstGeom>
          <a:noFill/>
        </p:spPr>
        <p:txBody>
          <a:bodyPr wrap="square" rtlCol="0">
            <a:spAutoFit/>
          </a:bodyPr>
          <a:lstStyle/>
          <a:p>
            <a:r>
              <a:rPr lang="en-US" dirty="0" smtClean="0"/>
              <a:t>Table</a:t>
            </a:r>
            <a:endParaRPr lang="en-US" dirty="0"/>
          </a:p>
        </p:txBody>
      </p:sp>
      <p:sp>
        <p:nvSpPr>
          <p:cNvPr id="15" name="Rectangle 14"/>
          <p:cNvSpPr/>
          <p:nvPr/>
        </p:nvSpPr>
        <p:spPr>
          <a:xfrm>
            <a:off x="76200" y="6324600"/>
            <a:ext cx="1143000" cy="38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solidFill>
                  <a:schemeClr val="bg1"/>
                </a:solidFill>
              </a:rPr>
              <a:t>Previous</a:t>
            </a:r>
            <a:endParaRPr lang="en-US" dirty="0">
              <a:solidFill>
                <a:schemeClr val="bg1"/>
              </a:solidFill>
            </a:endParaRPr>
          </a:p>
        </p:txBody>
      </p:sp>
      <p:sp>
        <p:nvSpPr>
          <p:cNvPr id="6" name="Rectangle 5"/>
          <p:cNvSpPr/>
          <p:nvPr/>
        </p:nvSpPr>
        <p:spPr>
          <a:xfrm>
            <a:off x="228600" y="304800"/>
            <a:ext cx="2590800" cy="18171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Video Placeholder – Providing Instructions for activity (Navigating to Tsing document)</a:t>
            </a:r>
            <a:endParaRPr lang="en-US" dirty="0"/>
          </a:p>
        </p:txBody>
      </p:sp>
    </p:spTree>
    <p:extLst>
      <p:ext uri="{BB962C8B-B14F-4D97-AF65-F5344CB8AC3E}">
        <p14:creationId xmlns:p14="http://schemas.microsoft.com/office/powerpoint/2010/main" val="40550754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dirty="0"/>
          </a:p>
        </p:txBody>
      </p:sp>
      <p:sp>
        <p:nvSpPr>
          <p:cNvPr id="2" name="Title 1"/>
          <p:cNvSpPr>
            <a:spLocks noGrp="1"/>
          </p:cNvSpPr>
          <p:nvPr>
            <p:ph type="title"/>
          </p:nvPr>
        </p:nvSpPr>
        <p:spPr/>
        <p:txBody>
          <a:bodyPr/>
          <a:lstStyle/>
          <a:p>
            <a:endParaRPr lang="en-US" dirty="0"/>
          </a:p>
        </p:txBody>
      </p:sp>
      <p:sp>
        <p:nvSpPr>
          <p:cNvPr id="4" name="Rectangle 3"/>
          <p:cNvSpPr/>
          <p:nvPr/>
        </p:nvSpPr>
        <p:spPr>
          <a:xfrm>
            <a:off x="0" y="0"/>
            <a:ext cx="9144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38100" y="76200"/>
            <a:ext cx="8953500" cy="67056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9" name="Rectangle 18"/>
          <p:cNvSpPr/>
          <p:nvPr/>
        </p:nvSpPr>
        <p:spPr>
          <a:xfrm>
            <a:off x="228600" y="228600"/>
            <a:ext cx="8610600" cy="5867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76200" y="6324600"/>
            <a:ext cx="1143000" cy="38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solidFill>
                  <a:schemeClr val="bg1"/>
                </a:solidFill>
              </a:rPr>
              <a:t>Previous</a:t>
            </a:r>
            <a:endParaRPr lang="en-US" dirty="0">
              <a:solidFill>
                <a:schemeClr val="bg1"/>
              </a:solidFill>
            </a:endParaRPr>
          </a:p>
        </p:txBody>
      </p:sp>
      <p:pic>
        <p:nvPicPr>
          <p:cNvPr id="16" name="Content Placeholder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9600" y="598936"/>
            <a:ext cx="7882581" cy="5497064"/>
          </a:xfrm>
          <a:prstGeom prst="rect">
            <a:avLst/>
          </a:prstGeom>
        </p:spPr>
      </p:pic>
      <p:sp>
        <p:nvSpPr>
          <p:cNvPr id="9" name="Rectangle 8"/>
          <p:cNvSpPr/>
          <p:nvPr/>
        </p:nvSpPr>
        <p:spPr>
          <a:xfrm>
            <a:off x="228600" y="76200"/>
            <a:ext cx="8534400" cy="533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Instructions: Use the information you have gathered so far to navigate to the appropriate troubleshooting document that would be used to resolve the scenario.</a:t>
            </a:r>
            <a:endParaRPr lang="en-US" dirty="0"/>
          </a:p>
        </p:txBody>
      </p:sp>
      <p:sp>
        <p:nvSpPr>
          <p:cNvPr id="22" name="Rectangle 21"/>
          <p:cNvSpPr/>
          <p:nvPr/>
        </p:nvSpPr>
        <p:spPr>
          <a:xfrm>
            <a:off x="6362700" y="762000"/>
            <a:ext cx="685800" cy="12343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2133600" y="6400800"/>
            <a:ext cx="45720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92500" lnSpcReduction="20000"/>
          </a:bodyPr>
          <a:lstStyle/>
          <a:p>
            <a:pPr algn="ctr"/>
            <a:r>
              <a:rPr lang="en-US" dirty="0" smtClean="0"/>
              <a:t>Computer Scene – Community Navigation Activity</a:t>
            </a:r>
            <a:endParaRPr lang="en-US" dirty="0"/>
          </a:p>
        </p:txBody>
      </p:sp>
    </p:spTree>
    <p:extLst>
      <p:ext uri="{BB962C8B-B14F-4D97-AF65-F5344CB8AC3E}">
        <p14:creationId xmlns:p14="http://schemas.microsoft.com/office/powerpoint/2010/main" val="284651801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dirty="0"/>
          </a:p>
        </p:txBody>
      </p:sp>
      <p:sp>
        <p:nvSpPr>
          <p:cNvPr id="2" name="Title 1"/>
          <p:cNvSpPr>
            <a:spLocks noGrp="1"/>
          </p:cNvSpPr>
          <p:nvPr>
            <p:ph type="title"/>
          </p:nvPr>
        </p:nvSpPr>
        <p:spPr/>
        <p:txBody>
          <a:bodyPr/>
          <a:lstStyle/>
          <a:p>
            <a:endParaRPr lang="en-US" dirty="0"/>
          </a:p>
        </p:txBody>
      </p:sp>
      <p:sp>
        <p:nvSpPr>
          <p:cNvPr id="4" name="Rectangle 3"/>
          <p:cNvSpPr/>
          <p:nvPr/>
        </p:nvSpPr>
        <p:spPr>
          <a:xfrm>
            <a:off x="0" y="0"/>
            <a:ext cx="9144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38100" y="76200"/>
            <a:ext cx="8953500" cy="67056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9" name="Rectangle 18"/>
          <p:cNvSpPr/>
          <p:nvPr/>
        </p:nvSpPr>
        <p:spPr>
          <a:xfrm>
            <a:off x="228600" y="228600"/>
            <a:ext cx="8610600" cy="5867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Content Placeholder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1000" y="369033"/>
            <a:ext cx="8229600" cy="5526506"/>
          </a:xfrm>
          <a:prstGeom prst="rect">
            <a:avLst/>
          </a:prstGeom>
        </p:spPr>
      </p:pic>
      <p:sp>
        <p:nvSpPr>
          <p:cNvPr id="12" name="Rectangle 11"/>
          <p:cNvSpPr/>
          <p:nvPr/>
        </p:nvSpPr>
        <p:spPr>
          <a:xfrm>
            <a:off x="4267200" y="762000"/>
            <a:ext cx="1028700" cy="12343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6172200" y="1095770"/>
            <a:ext cx="685800" cy="12343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2133600" y="6400800"/>
            <a:ext cx="45720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92500" lnSpcReduction="20000"/>
          </a:bodyPr>
          <a:lstStyle/>
          <a:p>
            <a:pPr algn="ctr"/>
            <a:r>
              <a:rPr lang="en-US" dirty="0" smtClean="0"/>
              <a:t>Computer Scene – Community Navigation Activity</a:t>
            </a:r>
            <a:endParaRPr lang="en-US" dirty="0"/>
          </a:p>
        </p:txBody>
      </p:sp>
    </p:spTree>
    <p:extLst>
      <p:ext uri="{BB962C8B-B14F-4D97-AF65-F5344CB8AC3E}">
        <p14:creationId xmlns:p14="http://schemas.microsoft.com/office/powerpoint/2010/main" val="136474251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5715000" y="2133600"/>
            <a:ext cx="3048000" cy="4724400"/>
          </a:xfrm>
        </p:spPr>
        <p:txBody>
          <a:bodyPr/>
          <a:lstStyle/>
          <a:p>
            <a:r>
              <a:rPr lang="en-US" dirty="0" smtClean="0"/>
              <a:t>Script: Before we begin, let’s select a character</a:t>
            </a:r>
            <a:endParaRPr lang="en-US" dirty="0"/>
          </a:p>
        </p:txBody>
      </p:sp>
      <p:sp>
        <p:nvSpPr>
          <p:cNvPr id="4" name="TextBox 3"/>
          <p:cNvSpPr txBox="1"/>
          <p:nvPr/>
        </p:nvSpPr>
        <p:spPr>
          <a:xfrm>
            <a:off x="914400" y="2438400"/>
            <a:ext cx="3733800" cy="646331"/>
          </a:xfrm>
          <a:prstGeom prst="rect">
            <a:avLst/>
          </a:prstGeom>
          <a:noFill/>
        </p:spPr>
        <p:txBody>
          <a:bodyPr wrap="square" rtlCol="0">
            <a:spAutoFit/>
          </a:bodyPr>
          <a:lstStyle/>
          <a:p>
            <a:r>
              <a:rPr lang="en-US" dirty="0" smtClean="0"/>
              <a:t>Scene 2– Image will have character options for them to choose from </a:t>
            </a:r>
            <a:endParaRPr lang="en-US" dirty="0"/>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00100" y="3657600"/>
            <a:ext cx="3962400" cy="2476500"/>
          </a:xfrm>
          <a:prstGeom prst="rect">
            <a:avLst/>
          </a:prstGeom>
        </p:spPr>
      </p:pic>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00250" y="26894"/>
            <a:ext cx="1416994" cy="1801906"/>
          </a:xfrm>
          <a:prstGeom prst="rect">
            <a:avLst/>
          </a:prstGeom>
        </p:spPr>
      </p:pic>
    </p:spTree>
    <p:extLst>
      <p:ext uri="{BB962C8B-B14F-4D97-AF65-F5344CB8AC3E}">
        <p14:creationId xmlns:p14="http://schemas.microsoft.com/office/powerpoint/2010/main" val="330185554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dirty="0"/>
          </a:p>
        </p:txBody>
      </p:sp>
      <p:sp>
        <p:nvSpPr>
          <p:cNvPr id="2" name="Title 1"/>
          <p:cNvSpPr>
            <a:spLocks noGrp="1"/>
          </p:cNvSpPr>
          <p:nvPr>
            <p:ph type="title"/>
          </p:nvPr>
        </p:nvSpPr>
        <p:spPr/>
        <p:txBody>
          <a:bodyPr/>
          <a:lstStyle/>
          <a:p>
            <a:endParaRPr lang="en-US" dirty="0"/>
          </a:p>
        </p:txBody>
      </p:sp>
      <p:sp>
        <p:nvSpPr>
          <p:cNvPr id="4" name="Rectangle 3"/>
          <p:cNvSpPr/>
          <p:nvPr/>
        </p:nvSpPr>
        <p:spPr>
          <a:xfrm>
            <a:off x="0" y="0"/>
            <a:ext cx="9144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38100" y="76200"/>
            <a:ext cx="8953500" cy="67056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9" name="Rectangle 18"/>
          <p:cNvSpPr/>
          <p:nvPr/>
        </p:nvSpPr>
        <p:spPr>
          <a:xfrm>
            <a:off x="228600" y="228600"/>
            <a:ext cx="8610600" cy="5867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Content Placeholder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7200" y="298121"/>
            <a:ext cx="8153400" cy="5685925"/>
          </a:xfrm>
          <a:prstGeom prst="rect">
            <a:avLst/>
          </a:prstGeom>
        </p:spPr>
      </p:pic>
      <p:sp>
        <p:nvSpPr>
          <p:cNvPr id="16" name="Rectangle 15"/>
          <p:cNvSpPr/>
          <p:nvPr/>
        </p:nvSpPr>
        <p:spPr>
          <a:xfrm>
            <a:off x="3235195" y="1143000"/>
            <a:ext cx="683446" cy="2111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3918640" y="1138989"/>
            <a:ext cx="517001" cy="21519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4419600" y="1126958"/>
            <a:ext cx="1447800" cy="2111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2555288" y="1138989"/>
            <a:ext cx="683446" cy="2111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2133599" y="1138989"/>
            <a:ext cx="437259" cy="21519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2133600" y="6400800"/>
            <a:ext cx="45720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92500" lnSpcReduction="20000"/>
          </a:bodyPr>
          <a:lstStyle/>
          <a:p>
            <a:pPr algn="ctr"/>
            <a:r>
              <a:rPr lang="en-US" dirty="0" smtClean="0"/>
              <a:t>Computer Scene – Community Navigation Activity</a:t>
            </a:r>
            <a:endParaRPr lang="en-US" dirty="0"/>
          </a:p>
        </p:txBody>
      </p:sp>
    </p:spTree>
    <p:extLst>
      <p:ext uri="{BB962C8B-B14F-4D97-AF65-F5344CB8AC3E}">
        <p14:creationId xmlns:p14="http://schemas.microsoft.com/office/powerpoint/2010/main" val="45182189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dirty="0"/>
          </a:p>
        </p:txBody>
      </p:sp>
      <p:sp>
        <p:nvSpPr>
          <p:cNvPr id="2" name="Title 1"/>
          <p:cNvSpPr>
            <a:spLocks noGrp="1"/>
          </p:cNvSpPr>
          <p:nvPr>
            <p:ph type="title"/>
          </p:nvPr>
        </p:nvSpPr>
        <p:spPr/>
        <p:txBody>
          <a:bodyPr/>
          <a:lstStyle/>
          <a:p>
            <a:endParaRPr lang="en-US" dirty="0"/>
          </a:p>
        </p:txBody>
      </p:sp>
      <p:sp>
        <p:nvSpPr>
          <p:cNvPr id="4" name="Rectangle 3"/>
          <p:cNvSpPr/>
          <p:nvPr/>
        </p:nvSpPr>
        <p:spPr>
          <a:xfrm>
            <a:off x="0" y="0"/>
            <a:ext cx="9144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38100" y="76200"/>
            <a:ext cx="8953500" cy="67056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9" name="Rectangle 18"/>
          <p:cNvSpPr/>
          <p:nvPr/>
        </p:nvSpPr>
        <p:spPr>
          <a:xfrm>
            <a:off x="228600" y="228600"/>
            <a:ext cx="8610600" cy="5867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Content Placeholder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7200" y="399047"/>
            <a:ext cx="7924800" cy="5526506"/>
          </a:xfrm>
          <a:prstGeom prst="rect">
            <a:avLst/>
          </a:prstGeom>
        </p:spPr>
      </p:pic>
      <p:sp>
        <p:nvSpPr>
          <p:cNvPr id="13" name="Rectangle 12"/>
          <p:cNvSpPr/>
          <p:nvPr/>
        </p:nvSpPr>
        <p:spPr>
          <a:xfrm>
            <a:off x="3235195" y="1143000"/>
            <a:ext cx="683446" cy="2111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3918640" y="1138989"/>
            <a:ext cx="517001" cy="21519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4419600" y="1126958"/>
            <a:ext cx="1447800" cy="2111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2555288" y="1138989"/>
            <a:ext cx="683446" cy="2111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2133599" y="1138989"/>
            <a:ext cx="437259" cy="21519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2133600" y="6400800"/>
            <a:ext cx="45720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92500" lnSpcReduction="20000"/>
          </a:bodyPr>
          <a:lstStyle/>
          <a:p>
            <a:pPr algn="ctr"/>
            <a:r>
              <a:rPr lang="en-US" dirty="0" smtClean="0"/>
              <a:t>Computer Scene – Community Navigation Activity</a:t>
            </a:r>
            <a:endParaRPr lang="en-US" dirty="0"/>
          </a:p>
        </p:txBody>
      </p:sp>
    </p:spTree>
    <p:extLst>
      <p:ext uri="{BB962C8B-B14F-4D97-AF65-F5344CB8AC3E}">
        <p14:creationId xmlns:p14="http://schemas.microsoft.com/office/powerpoint/2010/main" val="380554677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dirty="0"/>
          </a:p>
        </p:txBody>
      </p:sp>
      <p:sp>
        <p:nvSpPr>
          <p:cNvPr id="2" name="Title 1"/>
          <p:cNvSpPr>
            <a:spLocks noGrp="1"/>
          </p:cNvSpPr>
          <p:nvPr>
            <p:ph type="title"/>
          </p:nvPr>
        </p:nvSpPr>
        <p:spPr/>
        <p:txBody>
          <a:bodyPr/>
          <a:lstStyle/>
          <a:p>
            <a:endParaRPr lang="en-US" dirty="0"/>
          </a:p>
        </p:txBody>
      </p:sp>
      <p:sp>
        <p:nvSpPr>
          <p:cNvPr id="4" name="Rectangle 3"/>
          <p:cNvSpPr/>
          <p:nvPr/>
        </p:nvSpPr>
        <p:spPr>
          <a:xfrm>
            <a:off x="0" y="0"/>
            <a:ext cx="9144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38100" y="76200"/>
            <a:ext cx="8953500" cy="67056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9" name="Rectangle 18"/>
          <p:cNvSpPr/>
          <p:nvPr/>
        </p:nvSpPr>
        <p:spPr>
          <a:xfrm>
            <a:off x="228600" y="228600"/>
            <a:ext cx="8610600" cy="5867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Content Placeholder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2122" y="276142"/>
            <a:ext cx="8345456" cy="5819858"/>
          </a:xfrm>
          <a:prstGeom prst="rect">
            <a:avLst/>
          </a:prstGeom>
        </p:spPr>
      </p:pic>
      <p:sp>
        <p:nvSpPr>
          <p:cNvPr id="13" name="Rectangle 12"/>
          <p:cNvSpPr/>
          <p:nvPr/>
        </p:nvSpPr>
        <p:spPr>
          <a:xfrm>
            <a:off x="3502895" y="1820874"/>
            <a:ext cx="614942" cy="12830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3235195" y="1143000"/>
            <a:ext cx="683446" cy="2111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3918640" y="1138989"/>
            <a:ext cx="517001" cy="21519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4419600" y="1126958"/>
            <a:ext cx="1447800" cy="2111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2555288" y="1138989"/>
            <a:ext cx="683446" cy="2111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2133599" y="1138989"/>
            <a:ext cx="437259" cy="21519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2133600" y="6400800"/>
            <a:ext cx="45720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92500" lnSpcReduction="20000"/>
          </a:bodyPr>
          <a:lstStyle/>
          <a:p>
            <a:pPr algn="ctr"/>
            <a:r>
              <a:rPr lang="en-US" dirty="0" smtClean="0"/>
              <a:t>Computer Scene – Community Navigation Activity</a:t>
            </a:r>
            <a:endParaRPr lang="en-US" dirty="0"/>
          </a:p>
        </p:txBody>
      </p:sp>
    </p:spTree>
    <p:extLst>
      <p:ext uri="{BB962C8B-B14F-4D97-AF65-F5344CB8AC3E}">
        <p14:creationId xmlns:p14="http://schemas.microsoft.com/office/powerpoint/2010/main" val="127977410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dirty="0"/>
          </a:p>
        </p:txBody>
      </p:sp>
      <p:sp>
        <p:nvSpPr>
          <p:cNvPr id="2" name="Title 1"/>
          <p:cNvSpPr>
            <a:spLocks noGrp="1"/>
          </p:cNvSpPr>
          <p:nvPr>
            <p:ph type="title"/>
          </p:nvPr>
        </p:nvSpPr>
        <p:spPr/>
        <p:txBody>
          <a:bodyPr/>
          <a:lstStyle/>
          <a:p>
            <a:endParaRPr lang="en-US" dirty="0"/>
          </a:p>
        </p:txBody>
      </p:sp>
      <p:sp>
        <p:nvSpPr>
          <p:cNvPr id="4" name="Rectangle 3"/>
          <p:cNvSpPr/>
          <p:nvPr/>
        </p:nvSpPr>
        <p:spPr>
          <a:xfrm>
            <a:off x="0" y="0"/>
            <a:ext cx="9144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38100" y="76200"/>
            <a:ext cx="8953500" cy="67056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9" name="Rectangle 18"/>
          <p:cNvSpPr/>
          <p:nvPr/>
        </p:nvSpPr>
        <p:spPr>
          <a:xfrm>
            <a:off x="228600" y="228600"/>
            <a:ext cx="8610600" cy="5867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Content Placeholder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5300" y="348916"/>
            <a:ext cx="8039100" cy="5606216"/>
          </a:xfrm>
          <a:prstGeom prst="rect">
            <a:avLst/>
          </a:prstGeom>
        </p:spPr>
      </p:pic>
      <p:sp>
        <p:nvSpPr>
          <p:cNvPr id="17" name="Rectangle 16"/>
          <p:cNvSpPr/>
          <p:nvPr/>
        </p:nvSpPr>
        <p:spPr>
          <a:xfrm>
            <a:off x="3235195" y="1143000"/>
            <a:ext cx="683446" cy="2111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3918640" y="1138989"/>
            <a:ext cx="517001" cy="21519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4419600" y="1126958"/>
            <a:ext cx="1447800" cy="2111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2555288" y="1138989"/>
            <a:ext cx="683446" cy="2111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2133599" y="1138989"/>
            <a:ext cx="437259" cy="21519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2149641" y="6408821"/>
            <a:ext cx="45720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92500" lnSpcReduction="20000"/>
          </a:bodyPr>
          <a:lstStyle/>
          <a:p>
            <a:pPr algn="ctr"/>
            <a:r>
              <a:rPr lang="en-US" dirty="0" smtClean="0"/>
              <a:t>Computer Scene – Community Navigation Activity</a:t>
            </a:r>
            <a:endParaRPr lang="en-US" dirty="0"/>
          </a:p>
        </p:txBody>
      </p:sp>
    </p:spTree>
    <p:extLst>
      <p:ext uri="{BB962C8B-B14F-4D97-AF65-F5344CB8AC3E}">
        <p14:creationId xmlns:p14="http://schemas.microsoft.com/office/powerpoint/2010/main" val="163130577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dirty="0"/>
          </a:p>
        </p:txBody>
      </p:sp>
      <p:sp>
        <p:nvSpPr>
          <p:cNvPr id="2" name="Title 1"/>
          <p:cNvSpPr>
            <a:spLocks noGrp="1"/>
          </p:cNvSpPr>
          <p:nvPr>
            <p:ph type="title"/>
          </p:nvPr>
        </p:nvSpPr>
        <p:spPr/>
        <p:txBody>
          <a:bodyPr/>
          <a:lstStyle/>
          <a:p>
            <a:endParaRPr lang="en-US" dirty="0"/>
          </a:p>
        </p:txBody>
      </p:sp>
      <p:sp>
        <p:nvSpPr>
          <p:cNvPr id="4" name="Rectangle 3"/>
          <p:cNvSpPr/>
          <p:nvPr/>
        </p:nvSpPr>
        <p:spPr>
          <a:xfrm>
            <a:off x="0" y="0"/>
            <a:ext cx="9144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38100" y="76200"/>
            <a:ext cx="8953500" cy="67056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8" name="Rectangle 7"/>
          <p:cNvSpPr/>
          <p:nvPr/>
        </p:nvSpPr>
        <p:spPr>
          <a:xfrm>
            <a:off x="2133600" y="6400800"/>
            <a:ext cx="45720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92500" lnSpcReduction="20000"/>
          </a:bodyPr>
          <a:lstStyle/>
          <a:p>
            <a:pPr algn="ctr"/>
            <a:r>
              <a:rPr lang="en-US" dirty="0" smtClean="0"/>
              <a:t>Computer Scene – Community Navigation Activity</a:t>
            </a:r>
            <a:endParaRPr lang="en-US" dirty="0"/>
          </a:p>
        </p:txBody>
      </p:sp>
      <p:sp>
        <p:nvSpPr>
          <p:cNvPr id="19" name="Rectangle 18"/>
          <p:cNvSpPr/>
          <p:nvPr/>
        </p:nvSpPr>
        <p:spPr>
          <a:xfrm>
            <a:off x="228600" y="228600"/>
            <a:ext cx="8610600" cy="5867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Content Placeholder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0974" y="440982"/>
            <a:ext cx="7865851" cy="5485397"/>
          </a:xfrm>
          <a:prstGeom prst="rect">
            <a:avLst/>
          </a:prstGeom>
        </p:spPr>
      </p:pic>
      <p:sp>
        <p:nvSpPr>
          <p:cNvPr id="20" name="Rectangle 19"/>
          <p:cNvSpPr/>
          <p:nvPr/>
        </p:nvSpPr>
        <p:spPr>
          <a:xfrm>
            <a:off x="3235194" y="1232550"/>
            <a:ext cx="683446" cy="2111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3918639" y="1228539"/>
            <a:ext cx="517001" cy="21519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4419599" y="1216508"/>
            <a:ext cx="1447800" cy="2111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2555287" y="1228539"/>
            <a:ext cx="683446" cy="2111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2133598" y="1228539"/>
            <a:ext cx="437259" cy="21519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623518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dirty="0"/>
          </a:p>
        </p:txBody>
      </p:sp>
      <p:sp>
        <p:nvSpPr>
          <p:cNvPr id="2" name="Title 1"/>
          <p:cNvSpPr>
            <a:spLocks noGrp="1"/>
          </p:cNvSpPr>
          <p:nvPr>
            <p:ph type="title"/>
          </p:nvPr>
        </p:nvSpPr>
        <p:spPr/>
        <p:txBody>
          <a:bodyPr/>
          <a:lstStyle/>
          <a:p>
            <a:endParaRPr lang="en-US" dirty="0"/>
          </a:p>
        </p:txBody>
      </p:sp>
      <p:sp>
        <p:nvSpPr>
          <p:cNvPr id="4" name="Rectangle 3"/>
          <p:cNvSpPr/>
          <p:nvPr/>
        </p:nvSpPr>
        <p:spPr>
          <a:xfrm>
            <a:off x="0" y="0"/>
            <a:ext cx="9144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38100" y="76200"/>
            <a:ext cx="8953500" cy="67056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8" name="Rectangle 7"/>
          <p:cNvSpPr/>
          <p:nvPr/>
        </p:nvSpPr>
        <p:spPr>
          <a:xfrm>
            <a:off x="2133600" y="6400800"/>
            <a:ext cx="45720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85000" lnSpcReduction="10000"/>
          </a:bodyPr>
          <a:lstStyle/>
          <a:p>
            <a:pPr algn="ctr"/>
            <a:r>
              <a:rPr lang="en-US" dirty="0" smtClean="0"/>
              <a:t>Wrong Selection – Community Tsing Navigation Activity</a:t>
            </a:r>
            <a:endParaRPr lang="en-US" dirty="0"/>
          </a:p>
        </p:txBody>
      </p:sp>
      <p:sp>
        <p:nvSpPr>
          <p:cNvPr id="19" name="Rectangle 18"/>
          <p:cNvSpPr/>
          <p:nvPr/>
        </p:nvSpPr>
        <p:spPr>
          <a:xfrm>
            <a:off x="228600" y="1600200"/>
            <a:ext cx="8534400" cy="3962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1143000" y="2438400"/>
            <a:ext cx="6705600" cy="2133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Feedback: The instructions for this activity are to locate the Troubleshooting Document that contains all the steps to help troubleshoot the issue.  </a:t>
            </a:r>
          </a:p>
          <a:p>
            <a:pPr algn="ctr"/>
            <a:endParaRPr lang="en-US" dirty="0"/>
          </a:p>
          <a:p>
            <a:pPr algn="ctr"/>
            <a:r>
              <a:rPr lang="en-US" dirty="0" smtClean="0"/>
              <a:t>If you believe this feedback is incorrect, you may want to return to the witness room to ask additional questions and gather more information regarding the scenario.</a:t>
            </a:r>
            <a:endParaRPr lang="en-US" dirty="0"/>
          </a:p>
        </p:txBody>
      </p:sp>
      <p:sp>
        <p:nvSpPr>
          <p:cNvPr id="12" name="Rectangle 11"/>
          <p:cNvSpPr/>
          <p:nvPr/>
        </p:nvSpPr>
        <p:spPr>
          <a:xfrm>
            <a:off x="4191000" y="5791200"/>
            <a:ext cx="1143000" cy="38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normAutofit fontScale="62500" lnSpcReduction="20000"/>
          </a:bodyPr>
          <a:lstStyle/>
          <a:p>
            <a:pPr algn="ctr"/>
            <a:r>
              <a:rPr lang="en-US" dirty="0" smtClean="0">
                <a:solidFill>
                  <a:schemeClr val="bg1"/>
                </a:solidFill>
              </a:rPr>
              <a:t>Witness Room</a:t>
            </a:r>
            <a:endParaRPr lang="en-US" dirty="0">
              <a:solidFill>
                <a:schemeClr val="bg1"/>
              </a:solidFill>
            </a:endParaRPr>
          </a:p>
        </p:txBody>
      </p:sp>
    </p:spTree>
    <p:extLst>
      <p:ext uri="{BB962C8B-B14F-4D97-AF65-F5344CB8AC3E}">
        <p14:creationId xmlns:p14="http://schemas.microsoft.com/office/powerpoint/2010/main" val="217092186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4" name="Rectangle 3"/>
          <p:cNvSpPr/>
          <p:nvPr/>
        </p:nvSpPr>
        <p:spPr>
          <a:xfrm>
            <a:off x="-18535" y="0"/>
            <a:ext cx="9144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76715" y="24063"/>
            <a:ext cx="8953500" cy="67056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8" name="Rectangle 7"/>
          <p:cNvSpPr/>
          <p:nvPr/>
        </p:nvSpPr>
        <p:spPr>
          <a:xfrm>
            <a:off x="2133600" y="6400800"/>
            <a:ext cx="45720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Computer Scene – Specific Location selection</a:t>
            </a:r>
            <a:endParaRPr lang="en-US" dirty="0"/>
          </a:p>
        </p:txBody>
      </p:sp>
      <p:sp>
        <p:nvSpPr>
          <p:cNvPr id="19" name="Rectangle 18"/>
          <p:cNvSpPr/>
          <p:nvPr/>
        </p:nvSpPr>
        <p:spPr>
          <a:xfrm>
            <a:off x="248165" y="213442"/>
            <a:ext cx="8610600" cy="5867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17605" y="199080"/>
            <a:ext cx="7203988" cy="5867400"/>
          </a:xfrm>
        </p:spPr>
      </p:pic>
      <p:sp>
        <p:nvSpPr>
          <p:cNvPr id="24" name="Rectangle 23"/>
          <p:cNvSpPr/>
          <p:nvPr/>
        </p:nvSpPr>
        <p:spPr>
          <a:xfrm>
            <a:off x="2393848" y="2362200"/>
            <a:ext cx="437259" cy="21519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1216572" y="762000"/>
            <a:ext cx="6400800" cy="1200329"/>
          </a:xfrm>
          <a:prstGeom prst="rect">
            <a:avLst/>
          </a:prstGeom>
          <a:solidFill>
            <a:schemeClr val="accent1"/>
          </a:solidFill>
        </p:spPr>
        <p:txBody>
          <a:bodyPr wrap="square" rtlCol="0">
            <a:spAutoFit/>
          </a:bodyPr>
          <a:lstStyle/>
          <a:p>
            <a:r>
              <a:rPr lang="en-US" dirty="0" smtClean="0"/>
              <a:t>Pop Up BOX: Is the customer’s problem happening everywhere or just in a specific location. Don’t assume the answer to this question. Always ask. If we assume, we could end up spending time performing steps that are not necessary.  </a:t>
            </a:r>
            <a:endParaRPr lang="en-US" dirty="0"/>
          </a:p>
        </p:txBody>
      </p:sp>
    </p:spTree>
    <p:extLst>
      <p:ext uri="{BB962C8B-B14F-4D97-AF65-F5344CB8AC3E}">
        <p14:creationId xmlns:p14="http://schemas.microsoft.com/office/powerpoint/2010/main" val="392630820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4" name="Rectangle 3"/>
          <p:cNvSpPr/>
          <p:nvPr/>
        </p:nvSpPr>
        <p:spPr>
          <a:xfrm>
            <a:off x="-18535" y="0"/>
            <a:ext cx="9144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76715" y="24063"/>
            <a:ext cx="8953500" cy="67056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8" name="Rectangle 7"/>
          <p:cNvSpPr/>
          <p:nvPr/>
        </p:nvSpPr>
        <p:spPr>
          <a:xfrm>
            <a:off x="2133600" y="6400800"/>
            <a:ext cx="45720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70000" lnSpcReduction="20000"/>
          </a:bodyPr>
          <a:lstStyle/>
          <a:p>
            <a:pPr algn="ctr"/>
            <a:r>
              <a:rPr lang="en-US" dirty="0" smtClean="0"/>
              <a:t>Computer Scene – Device Symptoms and Root Cause discussion</a:t>
            </a:r>
            <a:endParaRPr lang="en-US" dirty="0"/>
          </a:p>
        </p:txBody>
      </p:sp>
      <p:sp>
        <p:nvSpPr>
          <p:cNvPr id="19" name="Rectangle 18"/>
          <p:cNvSpPr/>
          <p:nvPr/>
        </p:nvSpPr>
        <p:spPr>
          <a:xfrm>
            <a:off x="248165" y="213442"/>
            <a:ext cx="8610600" cy="5867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81565" y="335361"/>
            <a:ext cx="7543800" cy="5623561"/>
          </a:xfrm>
        </p:spPr>
      </p:pic>
      <p:sp>
        <p:nvSpPr>
          <p:cNvPr id="12" name="Rectangle 11"/>
          <p:cNvSpPr/>
          <p:nvPr/>
        </p:nvSpPr>
        <p:spPr>
          <a:xfrm>
            <a:off x="7848600" y="6324600"/>
            <a:ext cx="1143000" cy="38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solidFill>
                  <a:schemeClr val="bg1"/>
                </a:solidFill>
              </a:rPr>
              <a:t>Next</a:t>
            </a:r>
            <a:endParaRPr lang="en-US" dirty="0">
              <a:solidFill>
                <a:schemeClr val="bg1"/>
              </a:solidFill>
            </a:endParaRPr>
          </a:p>
        </p:txBody>
      </p:sp>
      <p:sp>
        <p:nvSpPr>
          <p:cNvPr id="9" name="TextBox 8"/>
          <p:cNvSpPr txBox="1"/>
          <p:nvPr/>
        </p:nvSpPr>
        <p:spPr>
          <a:xfrm>
            <a:off x="3605048" y="685800"/>
            <a:ext cx="3962400" cy="1200329"/>
          </a:xfrm>
          <a:prstGeom prst="rect">
            <a:avLst/>
          </a:prstGeom>
          <a:solidFill>
            <a:schemeClr val="accent1"/>
          </a:solidFill>
        </p:spPr>
        <p:txBody>
          <a:bodyPr wrap="square" rtlCol="0">
            <a:spAutoFit/>
          </a:bodyPr>
          <a:lstStyle/>
          <a:p>
            <a:r>
              <a:rPr lang="en-US" dirty="0" smtClean="0"/>
              <a:t>Device Symptoms pop up box: If a customer has signal in one location and not another, the device symptoms will include the following.</a:t>
            </a:r>
            <a:endParaRPr lang="en-US" dirty="0"/>
          </a:p>
        </p:txBody>
      </p:sp>
      <p:sp>
        <p:nvSpPr>
          <p:cNvPr id="14" name="TextBox 13"/>
          <p:cNvSpPr txBox="1"/>
          <p:nvPr/>
        </p:nvSpPr>
        <p:spPr>
          <a:xfrm>
            <a:off x="5580993" y="2057400"/>
            <a:ext cx="3962400" cy="5078313"/>
          </a:xfrm>
          <a:prstGeom prst="rect">
            <a:avLst/>
          </a:prstGeom>
          <a:solidFill>
            <a:schemeClr val="accent1"/>
          </a:solidFill>
        </p:spPr>
        <p:txBody>
          <a:bodyPr wrap="square" rtlCol="0">
            <a:spAutoFit/>
          </a:bodyPr>
          <a:lstStyle/>
          <a:p>
            <a:r>
              <a:rPr lang="en-US" dirty="0" smtClean="0"/>
              <a:t>Potential Root Cause pop up box: If we asked enough questions and we determine that the customer does have signal in other locations but not in this specific location, the potential root causes that fall into three categories. Account setup issues (examples include: account status, missing features, wrong SIM number), Device Issues (Examples include: damaged phone, improper settings, known issue), and Coverage/Network (examples include: network outage, improper provisioning in </a:t>
            </a:r>
            <a:r>
              <a:rPr lang="en-US" dirty="0" err="1" smtClean="0"/>
              <a:t>iHLR</a:t>
            </a:r>
            <a:r>
              <a:rPr lang="en-US" dirty="0" smtClean="0"/>
              <a:t>, no coverage at the location). Probing questions, common procedures, and the use of tools will help eliminate possible causes and help us narrow in on the true issue. </a:t>
            </a:r>
            <a:endParaRPr lang="en-US" dirty="0"/>
          </a:p>
        </p:txBody>
      </p:sp>
    </p:spTree>
    <p:extLst>
      <p:ext uri="{BB962C8B-B14F-4D97-AF65-F5344CB8AC3E}">
        <p14:creationId xmlns:p14="http://schemas.microsoft.com/office/powerpoint/2010/main" val="155577221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4" name="Rectangle 3"/>
          <p:cNvSpPr/>
          <p:nvPr/>
        </p:nvSpPr>
        <p:spPr>
          <a:xfrm>
            <a:off x="-18535" y="0"/>
            <a:ext cx="9144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76715" y="24063"/>
            <a:ext cx="8953500" cy="67056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8" name="Rectangle 7"/>
          <p:cNvSpPr/>
          <p:nvPr/>
        </p:nvSpPr>
        <p:spPr>
          <a:xfrm>
            <a:off x="2133600" y="6400800"/>
            <a:ext cx="45720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Computer Scene – Resolve Conversation</a:t>
            </a:r>
            <a:endParaRPr lang="en-US" dirty="0"/>
          </a:p>
        </p:txBody>
      </p:sp>
      <p:sp>
        <p:nvSpPr>
          <p:cNvPr id="19" name="Rectangle 18"/>
          <p:cNvSpPr/>
          <p:nvPr/>
        </p:nvSpPr>
        <p:spPr>
          <a:xfrm>
            <a:off x="248165" y="213442"/>
            <a:ext cx="8610600" cy="5867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7848600" y="6324600"/>
            <a:ext cx="1143000" cy="38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solidFill>
                  <a:schemeClr val="bg1"/>
                </a:solidFill>
              </a:rPr>
              <a:t>Next</a:t>
            </a:r>
            <a:endParaRPr lang="en-US" dirty="0">
              <a:solidFill>
                <a:schemeClr val="bg1"/>
              </a:solidFill>
            </a:endParaRPr>
          </a:p>
        </p:txBody>
      </p:sp>
      <p:sp>
        <p:nvSpPr>
          <p:cNvPr id="9" name="Rectangle 8"/>
          <p:cNvSpPr/>
          <p:nvPr/>
        </p:nvSpPr>
        <p:spPr>
          <a:xfrm>
            <a:off x="76200" y="6324600"/>
            <a:ext cx="1143000" cy="38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solidFill>
                  <a:schemeClr val="bg1"/>
                </a:solidFill>
              </a:rPr>
              <a:t>Previous</a:t>
            </a:r>
            <a:endParaRPr lang="en-US" dirty="0">
              <a:solidFill>
                <a:schemeClr val="bg1"/>
              </a:solidFill>
            </a:endParaRPr>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828800" y="209546"/>
            <a:ext cx="5429765" cy="5861234"/>
          </a:xfrm>
        </p:spPr>
      </p:pic>
      <p:sp>
        <p:nvSpPr>
          <p:cNvPr id="10" name="TextBox 9"/>
          <p:cNvSpPr txBox="1"/>
          <p:nvPr/>
        </p:nvSpPr>
        <p:spPr>
          <a:xfrm>
            <a:off x="3962400" y="1447800"/>
            <a:ext cx="4648200" cy="3970318"/>
          </a:xfrm>
          <a:prstGeom prst="rect">
            <a:avLst/>
          </a:prstGeom>
          <a:solidFill>
            <a:schemeClr val="accent1"/>
          </a:solidFill>
        </p:spPr>
        <p:txBody>
          <a:bodyPr wrap="square" rtlCol="0">
            <a:spAutoFit/>
          </a:bodyPr>
          <a:lstStyle/>
          <a:p>
            <a:r>
              <a:rPr lang="en-US" dirty="0" smtClean="0"/>
              <a:t>Popup Box: Under the resolve section of these troubleshooting documents, you will see steps broken down by potential root cause categories. As you can see there are no potential root causes that are found in the account setup section for this particular issue. If a customer only has a problem with signal in  a particular area, it has to be caused by something that has to do with the device or something that found within the network.  Based on your questions, you may want to focus on the network vs. the device steps depending on what you found during the probing questions activity.</a:t>
            </a:r>
            <a:endParaRPr lang="en-US" dirty="0"/>
          </a:p>
        </p:txBody>
      </p:sp>
    </p:spTree>
    <p:extLst>
      <p:ext uri="{BB962C8B-B14F-4D97-AF65-F5344CB8AC3E}">
        <p14:creationId xmlns:p14="http://schemas.microsoft.com/office/powerpoint/2010/main" val="151906070"/>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dirty="0"/>
          </a:p>
        </p:txBody>
      </p:sp>
      <p:sp>
        <p:nvSpPr>
          <p:cNvPr id="2" name="Title 1"/>
          <p:cNvSpPr>
            <a:spLocks noGrp="1"/>
          </p:cNvSpPr>
          <p:nvPr>
            <p:ph type="title"/>
          </p:nvPr>
        </p:nvSpPr>
        <p:spPr/>
        <p:txBody>
          <a:bodyPr/>
          <a:lstStyle/>
          <a:p>
            <a:endParaRPr lang="en-US" dirty="0"/>
          </a:p>
        </p:txBody>
      </p:sp>
      <p:sp>
        <p:nvSpPr>
          <p:cNvPr id="4" name="Rectangle 3"/>
          <p:cNvSpPr/>
          <p:nvPr/>
        </p:nvSpPr>
        <p:spPr>
          <a:xfrm>
            <a:off x="0" y="0"/>
            <a:ext cx="9144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38100" y="76200"/>
            <a:ext cx="8953500" cy="67056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7" name="Rectangle 6"/>
          <p:cNvSpPr/>
          <p:nvPr/>
        </p:nvSpPr>
        <p:spPr>
          <a:xfrm>
            <a:off x="7848600" y="6324600"/>
            <a:ext cx="1143000" cy="38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solidFill>
                  <a:schemeClr val="bg1"/>
                </a:solidFill>
              </a:rPr>
              <a:t>Next</a:t>
            </a:r>
            <a:endParaRPr lang="en-US" dirty="0">
              <a:solidFill>
                <a:schemeClr val="bg1"/>
              </a:solidFill>
            </a:endParaRPr>
          </a:p>
        </p:txBody>
      </p:sp>
      <p:sp>
        <p:nvSpPr>
          <p:cNvPr id="8" name="Rectangle 7"/>
          <p:cNvSpPr/>
          <p:nvPr/>
        </p:nvSpPr>
        <p:spPr>
          <a:xfrm>
            <a:off x="2133600" y="6400800"/>
            <a:ext cx="45720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Computer Scene – Access the Tsing document</a:t>
            </a:r>
            <a:endParaRPr lang="en-US" dirty="0"/>
          </a:p>
        </p:txBody>
      </p:sp>
      <p:sp>
        <p:nvSpPr>
          <p:cNvPr id="14" name="Rectangle 13"/>
          <p:cNvSpPr/>
          <p:nvPr/>
        </p:nvSpPr>
        <p:spPr>
          <a:xfrm>
            <a:off x="1447800" y="3886200"/>
            <a:ext cx="56388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1447800" y="4191000"/>
            <a:ext cx="152400" cy="1752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6921649" y="4191000"/>
            <a:ext cx="152400" cy="1752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2438400" y="1600200"/>
            <a:ext cx="3505200" cy="1828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p:cNvSpPr txBox="1"/>
          <p:nvPr/>
        </p:nvSpPr>
        <p:spPr>
          <a:xfrm>
            <a:off x="2819400" y="1752600"/>
            <a:ext cx="2895600" cy="369332"/>
          </a:xfrm>
          <a:prstGeom prst="rect">
            <a:avLst/>
          </a:prstGeom>
          <a:noFill/>
        </p:spPr>
        <p:txBody>
          <a:bodyPr wrap="square" rtlCol="0">
            <a:spAutoFit/>
          </a:bodyPr>
          <a:lstStyle/>
          <a:p>
            <a:r>
              <a:rPr lang="en-US" dirty="0" smtClean="0"/>
              <a:t>Community Tsing Document</a:t>
            </a:r>
            <a:endParaRPr lang="en-US" dirty="0"/>
          </a:p>
        </p:txBody>
      </p:sp>
      <p:sp>
        <p:nvSpPr>
          <p:cNvPr id="21" name="TextBox 20"/>
          <p:cNvSpPr txBox="1"/>
          <p:nvPr/>
        </p:nvSpPr>
        <p:spPr>
          <a:xfrm>
            <a:off x="3733800" y="3852175"/>
            <a:ext cx="1828800" cy="369332"/>
          </a:xfrm>
          <a:prstGeom prst="rect">
            <a:avLst/>
          </a:prstGeom>
          <a:noFill/>
        </p:spPr>
        <p:txBody>
          <a:bodyPr wrap="square" rtlCol="0">
            <a:spAutoFit/>
          </a:bodyPr>
          <a:lstStyle/>
          <a:p>
            <a:r>
              <a:rPr lang="en-US" dirty="0" smtClean="0"/>
              <a:t>Table</a:t>
            </a:r>
            <a:endParaRPr lang="en-US" dirty="0"/>
          </a:p>
        </p:txBody>
      </p:sp>
      <p:sp>
        <p:nvSpPr>
          <p:cNvPr id="15" name="Rectangle 14"/>
          <p:cNvSpPr/>
          <p:nvPr/>
        </p:nvSpPr>
        <p:spPr>
          <a:xfrm>
            <a:off x="76200" y="6324600"/>
            <a:ext cx="1143000" cy="38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solidFill>
                  <a:schemeClr val="bg1"/>
                </a:solidFill>
              </a:rPr>
              <a:t>Previous</a:t>
            </a:r>
            <a:endParaRPr lang="en-US" dirty="0">
              <a:solidFill>
                <a:schemeClr val="bg1"/>
              </a:solidFill>
            </a:endParaRPr>
          </a:p>
        </p:txBody>
      </p:sp>
      <p:sp>
        <p:nvSpPr>
          <p:cNvPr id="16" name="Rectangle 15"/>
          <p:cNvSpPr/>
          <p:nvPr/>
        </p:nvSpPr>
        <p:spPr>
          <a:xfrm>
            <a:off x="342900" y="271910"/>
            <a:ext cx="8610600" cy="5867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Content Placeholder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19290" y="338959"/>
            <a:ext cx="5429765" cy="5861234"/>
          </a:xfrm>
          <a:prstGeom prst="rect">
            <a:avLst/>
          </a:prstGeom>
        </p:spPr>
      </p:pic>
      <p:sp>
        <p:nvSpPr>
          <p:cNvPr id="9" name="TextBox 8"/>
          <p:cNvSpPr txBox="1"/>
          <p:nvPr/>
        </p:nvSpPr>
        <p:spPr>
          <a:xfrm>
            <a:off x="2841008" y="1142754"/>
            <a:ext cx="4114800" cy="2031325"/>
          </a:xfrm>
          <a:prstGeom prst="rect">
            <a:avLst/>
          </a:prstGeom>
          <a:solidFill>
            <a:schemeClr val="accent1"/>
          </a:solidFill>
        </p:spPr>
        <p:txBody>
          <a:bodyPr wrap="square" rtlCol="0">
            <a:spAutoFit/>
          </a:bodyPr>
          <a:lstStyle/>
          <a:p>
            <a:r>
              <a:rPr lang="en-US" dirty="0" smtClean="0"/>
              <a:t>The resolve section of the document contains the steps to take in order to resolve the issue. The steps are broken down into the root cause categories.  Use the information you get from your probing questions to determine what steps to take first. </a:t>
            </a:r>
            <a:endParaRPr lang="en-US" dirty="0"/>
          </a:p>
        </p:txBody>
      </p:sp>
    </p:spTree>
    <p:extLst>
      <p:ext uri="{BB962C8B-B14F-4D97-AF65-F5344CB8AC3E}">
        <p14:creationId xmlns:p14="http://schemas.microsoft.com/office/powerpoint/2010/main" val="70244022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dirty="0"/>
          </a:p>
        </p:txBody>
      </p:sp>
      <p:sp>
        <p:nvSpPr>
          <p:cNvPr id="2" name="Title 1"/>
          <p:cNvSpPr>
            <a:spLocks noGrp="1"/>
          </p:cNvSpPr>
          <p:nvPr>
            <p:ph type="title"/>
          </p:nvPr>
        </p:nvSpPr>
        <p:spPr/>
        <p:txBody>
          <a:bodyPr/>
          <a:lstStyle/>
          <a:p>
            <a:endParaRPr lang="en-US" dirty="0"/>
          </a:p>
        </p:txBody>
      </p:sp>
      <p:sp>
        <p:nvSpPr>
          <p:cNvPr id="4" name="Rectangle 3"/>
          <p:cNvSpPr/>
          <p:nvPr/>
        </p:nvSpPr>
        <p:spPr>
          <a:xfrm>
            <a:off x="0" y="0"/>
            <a:ext cx="9144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38100" y="76200"/>
            <a:ext cx="8953500" cy="67056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9" name="Rectangle 8"/>
          <p:cNvSpPr/>
          <p:nvPr/>
        </p:nvSpPr>
        <p:spPr>
          <a:xfrm>
            <a:off x="457200" y="533400"/>
            <a:ext cx="5029200" cy="2247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Before we begin, you will need to select a character from the options below</a:t>
            </a:r>
            <a:endParaRPr lang="en-US" dirty="0"/>
          </a:p>
        </p:txBody>
      </p:sp>
      <p:sp>
        <p:nvSpPr>
          <p:cNvPr id="7" name="Rectangle 6"/>
          <p:cNvSpPr/>
          <p:nvPr/>
        </p:nvSpPr>
        <p:spPr>
          <a:xfrm>
            <a:off x="7848600" y="6324600"/>
            <a:ext cx="1143000" cy="38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solidFill>
                  <a:schemeClr val="bg1"/>
                </a:solidFill>
              </a:rPr>
              <a:t>Next</a:t>
            </a:r>
            <a:endParaRPr lang="en-US" dirty="0">
              <a:solidFill>
                <a:schemeClr val="bg1"/>
              </a:solidFill>
            </a:endParaRPr>
          </a:p>
        </p:txBody>
      </p:sp>
      <p:sp>
        <p:nvSpPr>
          <p:cNvPr id="8" name="Rectangle 7"/>
          <p:cNvSpPr/>
          <p:nvPr/>
        </p:nvSpPr>
        <p:spPr>
          <a:xfrm>
            <a:off x="2133600" y="6400800"/>
            <a:ext cx="45720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Character Selection Screen</a:t>
            </a:r>
            <a:endParaRPr lang="en-US" dirty="0"/>
          </a:p>
        </p:txBody>
      </p:sp>
      <p:sp>
        <p:nvSpPr>
          <p:cNvPr id="11" name="Oval 10"/>
          <p:cNvSpPr/>
          <p:nvPr/>
        </p:nvSpPr>
        <p:spPr>
          <a:xfrm>
            <a:off x="4800600" y="3210485"/>
            <a:ext cx="838200" cy="59951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2" name="Rounded Rectangle 11"/>
          <p:cNvSpPr/>
          <p:nvPr/>
        </p:nvSpPr>
        <p:spPr>
          <a:xfrm>
            <a:off x="4876800" y="3792817"/>
            <a:ext cx="670560" cy="1998383"/>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3" name="Oval 12"/>
          <p:cNvSpPr/>
          <p:nvPr/>
        </p:nvSpPr>
        <p:spPr>
          <a:xfrm>
            <a:off x="5791200" y="3429000"/>
            <a:ext cx="762000" cy="4572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ounded Rectangle 13"/>
          <p:cNvSpPr/>
          <p:nvPr/>
        </p:nvSpPr>
        <p:spPr>
          <a:xfrm>
            <a:off x="5867400" y="3886200"/>
            <a:ext cx="609600" cy="152400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Oval 14"/>
          <p:cNvSpPr/>
          <p:nvPr/>
        </p:nvSpPr>
        <p:spPr>
          <a:xfrm>
            <a:off x="6781800" y="3210484"/>
            <a:ext cx="685800" cy="44711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ounded Rectangle 15"/>
          <p:cNvSpPr/>
          <p:nvPr/>
        </p:nvSpPr>
        <p:spPr>
          <a:xfrm>
            <a:off x="6858000" y="3691216"/>
            <a:ext cx="548640" cy="1490384"/>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Oval 18"/>
          <p:cNvSpPr/>
          <p:nvPr/>
        </p:nvSpPr>
        <p:spPr>
          <a:xfrm>
            <a:off x="3810000" y="3429000"/>
            <a:ext cx="762000" cy="4572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ounded Rectangle 19"/>
          <p:cNvSpPr/>
          <p:nvPr/>
        </p:nvSpPr>
        <p:spPr>
          <a:xfrm>
            <a:off x="3886200" y="3896285"/>
            <a:ext cx="609600" cy="152400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Oval 16"/>
          <p:cNvSpPr/>
          <p:nvPr/>
        </p:nvSpPr>
        <p:spPr>
          <a:xfrm>
            <a:off x="2819400" y="3210484"/>
            <a:ext cx="685800" cy="44711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ounded Rectangle 17"/>
          <p:cNvSpPr/>
          <p:nvPr/>
        </p:nvSpPr>
        <p:spPr>
          <a:xfrm>
            <a:off x="2895600" y="3691216"/>
            <a:ext cx="548640" cy="1490383"/>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p:nvSpPr>
        <p:spPr>
          <a:xfrm>
            <a:off x="4343400" y="5867400"/>
            <a:ext cx="1828800" cy="381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Agent Magenta</a:t>
            </a:r>
            <a:endParaRPr lang="en-US" dirty="0"/>
          </a:p>
        </p:txBody>
      </p:sp>
    </p:spTree>
    <p:extLst>
      <p:ext uri="{BB962C8B-B14F-4D97-AF65-F5344CB8AC3E}">
        <p14:creationId xmlns:p14="http://schemas.microsoft.com/office/powerpoint/2010/main" val="395314133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dirty="0"/>
          </a:p>
        </p:txBody>
      </p:sp>
      <p:sp>
        <p:nvSpPr>
          <p:cNvPr id="2" name="Title 1"/>
          <p:cNvSpPr>
            <a:spLocks noGrp="1"/>
          </p:cNvSpPr>
          <p:nvPr>
            <p:ph type="title"/>
          </p:nvPr>
        </p:nvSpPr>
        <p:spPr/>
        <p:txBody>
          <a:bodyPr/>
          <a:lstStyle/>
          <a:p>
            <a:endParaRPr lang="en-US" dirty="0"/>
          </a:p>
        </p:txBody>
      </p:sp>
      <p:sp>
        <p:nvSpPr>
          <p:cNvPr id="4" name="Rectangle 3"/>
          <p:cNvSpPr/>
          <p:nvPr/>
        </p:nvSpPr>
        <p:spPr>
          <a:xfrm>
            <a:off x="0" y="0"/>
            <a:ext cx="9144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38100" y="76200"/>
            <a:ext cx="8953500" cy="67056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8" name="Rectangle 7"/>
          <p:cNvSpPr/>
          <p:nvPr/>
        </p:nvSpPr>
        <p:spPr>
          <a:xfrm>
            <a:off x="2133600" y="6400800"/>
            <a:ext cx="45720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Computer Scene – Access the Tsing document</a:t>
            </a:r>
            <a:endParaRPr lang="en-US" dirty="0"/>
          </a:p>
        </p:txBody>
      </p:sp>
      <p:sp>
        <p:nvSpPr>
          <p:cNvPr id="15" name="Rectangle 14"/>
          <p:cNvSpPr/>
          <p:nvPr/>
        </p:nvSpPr>
        <p:spPr>
          <a:xfrm>
            <a:off x="76200" y="6324600"/>
            <a:ext cx="1143000" cy="38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solidFill>
                  <a:schemeClr val="bg1"/>
                </a:solidFill>
              </a:rPr>
              <a:t>Previous</a:t>
            </a:r>
            <a:endParaRPr lang="en-US" dirty="0">
              <a:solidFill>
                <a:schemeClr val="bg1"/>
              </a:solidFill>
            </a:endParaRPr>
          </a:p>
        </p:txBody>
      </p:sp>
      <p:sp>
        <p:nvSpPr>
          <p:cNvPr id="16" name="Rectangle 15"/>
          <p:cNvSpPr/>
          <p:nvPr/>
        </p:nvSpPr>
        <p:spPr>
          <a:xfrm>
            <a:off x="248165" y="213442"/>
            <a:ext cx="8610600" cy="5867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Content Placeholder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18803" y="34125"/>
            <a:ext cx="5601594" cy="6046717"/>
          </a:xfrm>
          <a:prstGeom prst="rect">
            <a:avLst/>
          </a:prstGeom>
        </p:spPr>
      </p:pic>
    </p:spTree>
    <p:extLst>
      <p:ext uri="{BB962C8B-B14F-4D97-AF65-F5344CB8AC3E}">
        <p14:creationId xmlns:p14="http://schemas.microsoft.com/office/powerpoint/2010/main" val="790388801"/>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4" name="Rectangle 3"/>
          <p:cNvSpPr/>
          <p:nvPr/>
        </p:nvSpPr>
        <p:spPr>
          <a:xfrm>
            <a:off x="0" y="0"/>
            <a:ext cx="9144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38100" y="114300"/>
            <a:ext cx="8953500" cy="67056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8" name="Rectangle 7"/>
          <p:cNvSpPr/>
          <p:nvPr/>
        </p:nvSpPr>
        <p:spPr>
          <a:xfrm>
            <a:off x="2133600" y="6400800"/>
            <a:ext cx="45720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Computer Scene – System Selection</a:t>
            </a:r>
            <a:endParaRPr lang="en-US" dirty="0"/>
          </a:p>
        </p:txBody>
      </p:sp>
      <p:sp>
        <p:nvSpPr>
          <p:cNvPr id="19" name="Rectangle 18"/>
          <p:cNvSpPr/>
          <p:nvPr/>
        </p:nvSpPr>
        <p:spPr>
          <a:xfrm>
            <a:off x="114300" y="228600"/>
            <a:ext cx="8724900" cy="5867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228600" y="304800"/>
            <a:ext cx="2590800" cy="18171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Video Placeholder – Telling them instructions for the activity allowing them to use systems like QV, Samson, DMW</a:t>
            </a:r>
            <a:endParaRPr lang="en-US" dirty="0"/>
          </a:p>
        </p:txBody>
      </p:sp>
      <p:sp>
        <p:nvSpPr>
          <p:cNvPr id="21" name="Rectangle 20"/>
          <p:cNvSpPr/>
          <p:nvPr/>
        </p:nvSpPr>
        <p:spPr>
          <a:xfrm>
            <a:off x="457200" y="2332566"/>
            <a:ext cx="1295400" cy="381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QuikView</a:t>
            </a:r>
            <a:endParaRPr lang="en-US" dirty="0"/>
          </a:p>
        </p:txBody>
      </p:sp>
      <p:sp>
        <p:nvSpPr>
          <p:cNvPr id="22" name="Rectangle 21"/>
          <p:cNvSpPr/>
          <p:nvPr/>
        </p:nvSpPr>
        <p:spPr>
          <a:xfrm>
            <a:off x="1981200" y="2332566"/>
            <a:ext cx="1295400" cy="381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Samson</a:t>
            </a:r>
            <a:endParaRPr lang="en-US" dirty="0"/>
          </a:p>
        </p:txBody>
      </p:sp>
      <p:sp>
        <p:nvSpPr>
          <p:cNvPr id="23" name="Rectangle 22"/>
          <p:cNvSpPr/>
          <p:nvPr/>
        </p:nvSpPr>
        <p:spPr>
          <a:xfrm>
            <a:off x="474133" y="3276600"/>
            <a:ext cx="1295400" cy="381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Handset Dashboard</a:t>
            </a:r>
            <a:endParaRPr lang="en-US" sz="1400" dirty="0"/>
          </a:p>
        </p:txBody>
      </p:sp>
      <p:sp>
        <p:nvSpPr>
          <p:cNvPr id="24" name="Rectangle 23"/>
          <p:cNvSpPr/>
          <p:nvPr/>
        </p:nvSpPr>
        <p:spPr>
          <a:xfrm>
            <a:off x="1981200" y="2803152"/>
            <a:ext cx="1295400" cy="381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iHLR</a:t>
            </a:r>
            <a:endParaRPr lang="en-US" dirty="0"/>
          </a:p>
        </p:txBody>
      </p:sp>
      <p:sp>
        <p:nvSpPr>
          <p:cNvPr id="25" name="Rectangle 24"/>
          <p:cNvSpPr/>
          <p:nvPr/>
        </p:nvSpPr>
        <p:spPr>
          <a:xfrm>
            <a:off x="1979141" y="4267200"/>
            <a:ext cx="1295400" cy="381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62500" lnSpcReduction="20000"/>
          </a:bodyPr>
          <a:lstStyle/>
          <a:p>
            <a:pPr algn="ctr"/>
            <a:r>
              <a:rPr lang="en-US" dirty="0" smtClean="0"/>
              <a:t>Common Procedures</a:t>
            </a:r>
            <a:endParaRPr lang="en-US" dirty="0"/>
          </a:p>
        </p:txBody>
      </p:sp>
      <p:sp>
        <p:nvSpPr>
          <p:cNvPr id="26" name="Rectangle 25"/>
          <p:cNvSpPr/>
          <p:nvPr/>
        </p:nvSpPr>
        <p:spPr>
          <a:xfrm>
            <a:off x="457200" y="4267200"/>
            <a:ext cx="1295400" cy="381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Remedy</a:t>
            </a:r>
            <a:endParaRPr lang="en-US" dirty="0"/>
          </a:p>
        </p:txBody>
      </p:sp>
      <p:sp>
        <p:nvSpPr>
          <p:cNvPr id="27" name="Rectangle 26"/>
          <p:cNvSpPr/>
          <p:nvPr/>
        </p:nvSpPr>
        <p:spPr>
          <a:xfrm>
            <a:off x="1981200" y="3276600"/>
            <a:ext cx="1295400" cy="381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NCI</a:t>
            </a:r>
            <a:endParaRPr lang="en-US" dirty="0"/>
          </a:p>
        </p:txBody>
      </p:sp>
      <p:sp>
        <p:nvSpPr>
          <p:cNvPr id="28" name="Rectangle 27"/>
          <p:cNvSpPr/>
          <p:nvPr/>
        </p:nvSpPr>
        <p:spPr>
          <a:xfrm>
            <a:off x="1981200" y="3733800"/>
            <a:ext cx="1295400" cy="381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IMEI Blocking Tool</a:t>
            </a:r>
            <a:endParaRPr lang="en-US" sz="1400" dirty="0"/>
          </a:p>
        </p:txBody>
      </p:sp>
      <p:sp>
        <p:nvSpPr>
          <p:cNvPr id="29" name="Rectangle 28"/>
          <p:cNvSpPr/>
          <p:nvPr/>
        </p:nvSpPr>
        <p:spPr>
          <a:xfrm>
            <a:off x="457200" y="2803152"/>
            <a:ext cx="1295400" cy="381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Desktop Tool</a:t>
            </a:r>
            <a:endParaRPr lang="en-US" sz="1600" dirty="0"/>
          </a:p>
        </p:txBody>
      </p:sp>
      <p:sp>
        <p:nvSpPr>
          <p:cNvPr id="30" name="Rectangle 29"/>
          <p:cNvSpPr/>
          <p:nvPr/>
        </p:nvSpPr>
        <p:spPr>
          <a:xfrm>
            <a:off x="457200" y="3733800"/>
            <a:ext cx="1295400" cy="381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Device Model Warranty Tool</a:t>
            </a:r>
            <a:endParaRPr lang="en-US" sz="1100" dirty="0"/>
          </a:p>
        </p:txBody>
      </p:sp>
      <p:pic>
        <p:nvPicPr>
          <p:cNvPr id="31" name="Content Placeholder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91000" y="205420"/>
            <a:ext cx="4667765" cy="5875421"/>
          </a:xfrm>
          <a:prstGeom prst="rect">
            <a:avLst/>
          </a:prstGeom>
        </p:spPr>
      </p:pic>
      <p:sp>
        <p:nvSpPr>
          <p:cNvPr id="32" name="Rectangle 31"/>
          <p:cNvSpPr/>
          <p:nvPr/>
        </p:nvSpPr>
        <p:spPr>
          <a:xfrm>
            <a:off x="3619500" y="5949616"/>
            <a:ext cx="1143000" cy="38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normAutofit fontScale="62500" lnSpcReduction="20000"/>
          </a:bodyPr>
          <a:lstStyle/>
          <a:p>
            <a:pPr algn="ctr"/>
            <a:r>
              <a:rPr lang="en-US" dirty="0" smtClean="0">
                <a:solidFill>
                  <a:schemeClr val="bg1"/>
                </a:solidFill>
              </a:rPr>
              <a:t>Witness Information</a:t>
            </a:r>
            <a:endParaRPr lang="en-US" dirty="0">
              <a:solidFill>
                <a:schemeClr val="bg1"/>
              </a:solidFill>
            </a:endParaRPr>
          </a:p>
        </p:txBody>
      </p:sp>
    </p:spTree>
    <p:extLst>
      <p:ext uri="{BB962C8B-B14F-4D97-AF65-F5344CB8AC3E}">
        <p14:creationId xmlns:p14="http://schemas.microsoft.com/office/powerpoint/2010/main" val="1308897420"/>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0" y="451885"/>
            <a:ext cx="9144000" cy="6376738"/>
          </a:xfrm>
        </p:spPr>
      </p:pic>
      <p:sp>
        <p:nvSpPr>
          <p:cNvPr id="5" name="Rectangle 4"/>
          <p:cNvSpPr/>
          <p:nvPr/>
        </p:nvSpPr>
        <p:spPr>
          <a:xfrm>
            <a:off x="304800" y="1143000"/>
            <a:ext cx="1447800" cy="1371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79032367"/>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1017" y="542085"/>
            <a:ext cx="9056783" cy="6315916"/>
          </a:xfrm>
        </p:spPr>
      </p:pic>
      <p:sp>
        <p:nvSpPr>
          <p:cNvPr id="5" name="Rectangle 4"/>
          <p:cNvSpPr/>
          <p:nvPr/>
        </p:nvSpPr>
        <p:spPr>
          <a:xfrm>
            <a:off x="1447800" y="805031"/>
            <a:ext cx="914400" cy="1524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7620000" y="1066800"/>
            <a:ext cx="685800" cy="1524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1752600" y="1066800"/>
            <a:ext cx="685800" cy="1524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7666122" y="1371600"/>
            <a:ext cx="563478" cy="15239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8229599" y="1363578"/>
            <a:ext cx="408071" cy="16042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3679917"/>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22952" y="482580"/>
            <a:ext cx="9121048" cy="6360732"/>
          </a:xfrm>
        </p:spPr>
      </p:pic>
      <p:sp>
        <p:nvSpPr>
          <p:cNvPr id="5" name="Rectangle 4"/>
          <p:cNvSpPr/>
          <p:nvPr/>
        </p:nvSpPr>
        <p:spPr>
          <a:xfrm>
            <a:off x="7620000" y="990600"/>
            <a:ext cx="685800" cy="1524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1524000" y="750346"/>
            <a:ext cx="914400" cy="16405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1789355" y="990600"/>
            <a:ext cx="191845" cy="1524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1981200" y="990600"/>
            <a:ext cx="342900" cy="1524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61436906"/>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0" y="457201"/>
            <a:ext cx="9178504" cy="6400800"/>
          </a:xfrm>
        </p:spPr>
      </p:pic>
      <p:sp>
        <p:nvSpPr>
          <p:cNvPr id="5" name="Rectangle 4"/>
          <p:cNvSpPr/>
          <p:nvPr/>
        </p:nvSpPr>
        <p:spPr>
          <a:xfrm>
            <a:off x="7696200" y="990600"/>
            <a:ext cx="685800" cy="1524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1447800" y="750346"/>
            <a:ext cx="914400" cy="1524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1752600" y="990600"/>
            <a:ext cx="228600" cy="1524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2019300" y="990600"/>
            <a:ext cx="190500" cy="1524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75960575"/>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6" name="Content Placeholder 5"/>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918" y="457201"/>
            <a:ext cx="9178504" cy="6400800"/>
          </a:xfrm>
        </p:spPr>
      </p:pic>
      <p:sp>
        <p:nvSpPr>
          <p:cNvPr id="4" name="Rectangle 3"/>
          <p:cNvSpPr/>
          <p:nvPr/>
        </p:nvSpPr>
        <p:spPr>
          <a:xfrm>
            <a:off x="7620000" y="990600"/>
            <a:ext cx="685800" cy="1524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1524000" y="717176"/>
            <a:ext cx="838200" cy="27342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1777701" y="1006737"/>
            <a:ext cx="171450" cy="1362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2035341" y="990600"/>
            <a:ext cx="228600" cy="1524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99207434"/>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0" y="468410"/>
            <a:ext cx="9144000" cy="6376738"/>
          </a:xfrm>
        </p:spPr>
      </p:pic>
      <p:sp>
        <p:nvSpPr>
          <p:cNvPr id="5" name="Rectangle 4"/>
          <p:cNvSpPr/>
          <p:nvPr/>
        </p:nvSpPr>
        <p:spPr>
          <a:xfrm>
            <a:off x="1676400" y="990600"/>
            <a:ext cx="342900" cy="1524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000250" y="1002632"/>
            <a:ext cx="342900" cy="1524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81947964"/>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31214" y="533401"/>
            <a:ext cx="9069236" cy="6324600"/>
          </a:xfrm>
        </p:spPr>
      </p:pic>
      <p:sp>
        <p:nvSpPr>
          <p:cNvPr id="5" name="Rectangle 4"/>
          <p:cNvSpPr/>
          <p:nvPr/>
        </p:nvSpPr>
        <p:spPr>
          <a:xfrm>
            <a:off x="1828800" y="1066800"/>
            <a:ext cx="228600" cy="1524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7543800" y="1066800"/>
            <a:ext cx="685800" cy="1524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1491278" y="762000"/>
            <a:ext cx="870921" cy="22770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2019299" y="1066800"/>
            <a:ext cx="190501" cy="1524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58457762"/>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8263" y="507114"/>
            <a:ext cx="9059537" cy="6317836"/>
          </a:xfrm>
        </p:spPr>
      </p:pic>
      <p:sp>
        <p:nvSpPr>
          <p:cNvPr id="5" name="Rectangle 4"/>
          <p:cNvSpPr/>
          <p:nvPr/>
        </p:nvSpPr>
        <p:spPr>
          <a:xfrm>
            <a:off x="1447800" y="750346"/>
            <a:ext cx="914400" cy="24025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1828800" y="1654884"/>
            <a:ext cx="533400" cy="306951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381000" y="1447800"/>
            <a:ext cx="685800" cy="1524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381000" y="2133600"/>
            <a:ext cx="685800" cy="1524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381000" y="1905000"/>
            <a:ext cx="685800" cy="1524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381000" y="1664745"/>
            <a:ext cx="685800" cy="1524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548192" y="794272"/>
            <a:ext cx="175708" cy="19632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25296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29200" y="274638"/>
            <a:ext cx="3657600" cy="6202362"/>
          </a:xfrm>
        </p:spPr>
        <p:txBody>
          <a:bodyPr>
            <a:normAutofit/>
          </a:bodyPr>
          <a:lstStyle/>
          <a:p>
            <a:r>
              <a:rPr lang="en-US" dirty="0" smtClean="0"/>
              <a:t>Script: Now that you’ve selected a character, let’s select an agent name.</a:t>
            </a:r>
            <a:endParaRPr lang="en-US" dirty="0"/>
          </a:p>
        </p:txBody>
      </p:sp>
      <p:sp>
        <p:nvSpPr>
          <p:cNvPr id="4" name="TextBox 3"/>
          <p:cNvSpPr txBox="1"/>
          <p:nvPr/>
        </p:nvSpPr>
        <p:spPr>
          <a:xfrm>
            <a:off x="838200" y="838200"/>
            <a:ext cx="2362200" cy="1754326"/>
          </a:xfrm>
          <a:prstGeom prst="rect">
            <a:avLst/>
          </a:prstGeom>
          <a:noFill/>
        </p:spPr>
        <p:txBody>
          <a:bodyPr wrap="square" rtlCol="0">
            <a:spAutoFit/>
          </a:bodyPr>
          <a:lstStyle/>
          <a:p>
            <a:r>
              <a:rPr lang="en-US" dirty="0" smtClean="0"/>
              <a:t>Scene 3 – Agent name generator or a space for them to enter their agent name that will be used throughout the WBT.</a:t>
            </a:r>
            <a:endParaRPr lang="en-US" dirty="0"/>
          </a:p>
        </p:txBody>
      </p:sp>
    </p:spTree>
    <p:extLst>
      <p:ext uri="{BB962C8B-B14F-4D97-AF65-F5344CB8AC3E}">
        <p14:creationId xmlns:p14="http://schemas.microsoft.com/office/powerpoint/2010/main" val="1368671809"/>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0" y="473918"/>
            <a:ext cx="9144000" cy="6376738"/>
          </a:xfrm>
        </p:spPr>
      </p:pic>
      <p:sp>
        <p:nvSpPr>
          <p:cNvPr id="5" name="Rectangle 4"/>
          <p:cNvSpPr/>
          <p:nvPr/>
        </p:nvSpPr>
        <p:spPr>
          <a:xfrm>
            <a:off x="381000" y="1219200"/>
            <a:ext cx="685800" cy="1524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381000" y="1444214"/>
            <a:ext cx="685800" cy="1524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355899" y="1905000"/>
            <a:ext cx="685800" cy="1524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381000" y="2133600"/>
            <a:ext cx="685800" cy="1524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446891" y="762000"/>
            <a:ext cx="342900" cy="1524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1828800" y="1719430"/>
            <a:ext cx="457200" cy="71896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05987224"/>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9181" y="476648"/>
            <a:ext cx="9134819" cy="6370335"/>
          </a:xfrm>
        </p:spPr>
      </p:pic>
    </p:spTree>
    <p:extLst>
      <p:ext uri="{BB962C8B-B14F-4D97-AF65-F5344CB8AC3E}">
        <p14:creationId xmlns:p14="http://schemas.microsoft.com/office/powerpoint/2010/main" val="219195832"/>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35805" y="533401"/>
            <a:ext cx="9063971" cy="6320928"/>
          </a:xfrm>
        </p:spPr>
      </p:pic>
    </p:spTree>
    <p:extLst>
      <p:ext uri="{BB962C8B-B14F-4D97-AF65-F5344CB8AC3E}">
        <p14:creationId xmlns:p14="http://schemas.microsoft.com/office/powerpoint/2010/main" val="3865764834"/>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20198" y="533401"/>
            <a:ext cx="9069236" cy="6324600"/>
          </a:xfrm>
        </p:spPr>
      </p:pic>
    </p:spTree>
    <p:extLst>
      <p:ext uri="{BB962C8B-B14F-4D97-AF65-F5344CB8AC3E}">
        <p14:creationId xmlns:p14="http://schemas.microsoft.com/office/powerpoint/2010/main" val="3340100252"/>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8600" y="228600"/>
            <a:ext cx="8605199" cy="6126163"/>
          </a:xfrm>
        </p:spPr>
      </p:pic>
      <p:sp>
        <p:nvSpPr>
          <p:cNvPr id="5" name="Rectangle 4"/>
          <p:cNvSpPr/>
          <p:nvPr/>
        </p:nvSpPr>
        <p:spPr>
          <a:xfrm>
            <a:off x="1828800" y="1187669"/>
            <a:ext cx="838200" cy="1524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819400" y="1187669"/>
            <a:ext cx="990600" cy="1524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4800600" y="1187669"/>
            <a:ext cx="990600" cy="1524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5831928" y="1187669"/>
            <a:ext cx="645072" cy="1524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7772400" y="1229710"/>
            <a:ext cx="838200" cy="1524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6477000" y="381000"/>
            <a:ext cx="1295400" cy="3810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51440099"/>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9924" y="228600"/>
            <a:ext cx="9017876" cy="6419954"/>
          </a:xfrm>
        </p:spPr>
      </p:pic>
      <p:sp>
        <p:nvSpPr>
          <p:cNvPr id="5" name="Rectangle 4"/>
          <p:cNvSpPr/>
          <p:nvPr/>
        </p:nvSpPr>
        <p:spPr>
          <a:xfrm>
            <a:off x="1676400" y="1187668"/>
            <a:ext cx="990600" cy="26013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667000" y="1241533"/>
            <a:ext cx="1066800" cy="2062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4876800" y="1187669"/>
            <a:ext cx="1066800" cy="26013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5943600" y="1230365"/>
            <a:ext cx="838200" cy="21743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2781300" y="1456994"/>
            <a:ext cx="952500" cy="29560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3733800" y="1447798"/>
            <a:ext cx="838200" cy="30480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8001000" y="1165332"/>
            <a:ext cx="838200" cy="25553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6553200" y="457200"/>
            <a:ext cx="838200" cy="1524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1065107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9600" y="762000"/>
            <a:ext cx="7941675" cy="5591746"/>
          </a:xfrm>
        </p:spPr>
      </p:pic>
      <p:sp>
        <p:nvSpPr>
          <p:cNvPr id="5" name="Rectangle 4"/>
          <p:cNvSpPr/>
          <p:nvPr/>
        </p:nvSpPr>
        <p:spPr>
          <a:xfrm>
            <a:off x="6400800" y="1524000"/>
            <a:ext cx="838200" cy="3048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6400800" y="2819400"/>
            <a:ext cx="838200" cy="3048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057400" y="1600200"/>
            <a:ext cx="838200" cy="1524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3048000" y="1600200"/>
            <a:ext cx="838200" cy="228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4876800" y="1638300"/>
            <a:ext cx="838200" cy="1524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3886200" y="1860331"/>
            <a:ext cx="838200" cy="1524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2966545" y="1860331"/>
            <a:ext cx="838200" cy="228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7696200" y="1524000"/>
            <a:ext cx="838200" cy="2824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92709326"/>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4800" y="228600"/>
            <a:ext cx="8839200" cy="6292752"/>
          </a:xfrm>
        </p:spPr>
      </p:pic>
      <p:sp>
        <p:nvSpPr>
          <p:cNvPr id="5" name="Rectangle 4"/>
          <p:cNvSpPr/>
          <p:nvPr/>
        </p:nvSpPr>
        <p:spPr>
          <a:xfrm>
            <a:off x="6019800" y="1187668"/>
            <a:ext cx="990600" cy="26013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895600" y="1187668"/>
            <a:ext cx="1066800" cy="26013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6781800" y="457200"/>
            <a:ext cx="838200" cy="1524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5486400" y="1905000"/>
            <a:ext cx="559676" cy="3048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6053959" y="1981200"/>
            <a:ext cx="461141" cy="228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1828800" y="1187668"/>
            <a:ext cx="1066800" cy="26012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6700345" y="2019300"/>
            <a:ext cx="838200" cy="1524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7538544" y="2019300"/>
            <a:ext cx="1376855" cy="1905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077199" y="1174525"/>
            <a:ext cx="838200" cy="27327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6362700" y="4038600"/>
            <a:ext cx="1485900" cy="3048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7848599" y="4038600"/>
            <a:ext cx="1066799" cy="3048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0357031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199" y="457200"/>
            <a:ext cx="12678675" cy="5791199"/>
          </a:xfrm>
        </p:spPr>
      </p:pic>
      <p:sp>
        <p:nvSpPr>
          <p:cNvPr id="5" name="Rectangle 4"/>
          <p:cNvSpPr/>
          <p:nvPr/>
        </p:nvSpPr>
        <p:spPr>
          <a:xfrm>
            <a:off x="7620000" y="1340069"/>
            <a:ext cx="838200" cy="1524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6477000" y="609600"/>
            <a:ext cx="838200" cy="1524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4876800" y="1340069"/>
            <a:ext cx="838200" cy="19706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1981200" y="1340069"/>
            <a:ext cx="838200" cy="19706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2895600" y="1329558"/>
            <a:ext cx="838200" cy="20757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0049561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9703" y="540262"/>
            <a:ext cx="8874297" cy="6317738"/>
          </a:xfrm>
        </p:spPr>
      </p:pic>
      <p:sp>
        <p:nvSpPr>
          <p:cNvPr id="6" name="Rectangle 5"/>
          <p:cNvSpPr/>
          <p:nvPr/>
        </p:nvSpPr>
        <p:spPr>
          <a:xfrm>
            <a:off x="8077200" y="1524000"/>
            <a:ext cx="838200" cy="1524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6019800" y="1545021"/>
            <a:ext cx="838200" cy="1524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5144814" y="1524000"/>
            <a:ext cx="838200" cy="1524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1981200" y="1545021"/>
            <a:ext cx="838200" cy="1524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2971800" y="1828800"/>
            <a:ext cx="838200" cy="1524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038600" y="1784131"/>
            <a:ext cx="838200" cy="1524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6783114" y="685800"/>
            <a:ext cx="838200" cy="1524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628808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dirty="0"/>
          </a:p>
        </p:txBody>
      </p:sp>
      <p:sp>
        <p:nvSpPr>
          <p:cNvPr id="2" name="Title 1"/>
          <p:cNvSpPr>
            <a:spLocks noGrp="1"/>
          </p:cNvSpPr>
          <p:nvPr>
            <p:ph type="title"/>
          </p:nvPr>
        </p:nvSpPr>
        <p:spPr/>
        <p:txBody>
          <a:bodyPr/>
          <a:lstStyle/>
          <a:p>
            <a:endParaRPr lang="en-US" dirty="0"/>
          </a:p>
        </p:txBody>
      </p:sp>
      <p:sp>
        <p:nvSpPr>
          <p:cNvPr id="4" name="Rectangle 3"/>
          <p:cNvSpPr/>
          <p:nvPr/>
        </p:nvSpPr>
        <p:spPr>
          <a:xfrm>
            <a:off x="0" y="0"/>
            <a:ext cx="9144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38100" y="76200"/>
            <a:ext cx="8953500" cy="67056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9" name="Rectangle 8"/>
          <p:cNvSpPr/>
          <p:nvPr/>
        </p:nvSpPr>
        <p:spPr>
          <a:xfrm>
            <a:off x="457200" y="533400"/>
            <a:ext cx="5029200" cy="2247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Now that you’ve selected a character, let’s select an agent name</a:t>
            </a:r>
            <a:endParaRPr lang="en-US" dirty="0"/>
          </a:p>
        </p:txBody>
      </p:sp>
      <p:sp>
        <p:nvSpPr>
          <p:cNvPr id="7" name="Rectangle 6"/>
          <p:cNvSpPr/>
          <p:nvPr/>
        </p:nvSpPr>
        <p:spPr>
          <a:xfrm>
            <a:off x="7848600" y="6324600"/>
            <a:ext cx="1143000" cy="38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solidFill>
                  <a:schemeClr val="bg1"/>
                </a:solidFill>
              </a:rPr>
              <a:t>Next</a:t>
            </a:r>
            <a:endParaRPr lang="en-US" dirty="0">
              <a:solidFill>
                <a:schemeClr val="bg1"/>
              </a:solidFill>
            </a:endParaRPr>
          </a:p>
        </p:txBody>
      </p:sp>
      <p:sp>
        <p:nvSpPr>
          <p:cNvPr id="8" name="Rectangle 7"/>
          <p:cNvSpPr/>
          <p:nvPr/>
        </p:nvSpPr>
        <p:spPr>
          <a:xfrm>
            <a:off x="2133600" y="6400800"/>
            <a:ext cx="45720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Agent Name Screen</a:t>
            </a:r>
            <a:endParaRPr lang="en-US" dirty="0"/>
          </a:p>
        </p:txBody>
      </p:sp>
      <p:sp>
        <p:nvSpPr>
          <p:cNvPr id="11" name="Oval 10"/>
          <p:cNvSpPr/>
          <p:nvPr/>
        </p:nvSpPr>
        <p:spPr>
          <a:xfrm>
            <a:off x="4876800" y="3418915"/>
            <a:ext cx="762000" cy="4572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2" name="Rounded Rectangle 11"/>
          <p:cNvSpPr/>
          <p:nvPr/>
        </p:nvSpPr>
        <p:spPr>
          <a:xfrm>
            <a:off x="4953000" y="3886200"/>
            <a:ext cx="609600" cy="152400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6" name="TextBox 5"/>
          <p:cNvSpPr txBox="1"/>
          <p:nvPr/>
        </p:nvSpPr>
        <p:spPr>
          <a:xfrm>
            <a:off x="1295400" y="3647515"/>
            <a:ext cx="2362200" cy="369332"/>
          </a:xfrm>
          <a:prstGeom prst="rect">
            <a:avLst/>
          </a:prstGeom>
          <a:noFill/>
        </p:spPr>
        <p:txBody>
          <a:bodyPr wrap="square" rtlCol="0">
            <a:spAutoFit/>
          </a:bodyPr>
          <a:lstStyle/>
          <a:p>
            <a:r>
              <a:rPr lang="en-US" dirty="0" smtClean="0"/>
              <a:t>Type Agent name here</a:t>
            </a:r>
            <a:endParaRPr lang="en-US" dirty="0"/>
          </a:p>
        </p:txBody>
      </p:sp>
    </p:spTree>
    <p:extLst>
      <p:ext uri="{BB962C8B-B14F-4D97-AF65-F5344CB8AC3E}">
        <p14:creationId xmlns:p14="http://schemas.microsoft.com/office/powerpoint/2010/main" val="3032691308"/>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85800" y="304800"/>
            <a:ext cx="6812234" cy="6057271"/>
          </a:xfrm>
        </p:spPr>
      </p:pic>
      <p:sp>
        <p:nvSpPr>
          <p:cNvPr id="5" name="Rectangle 4"/>
          <p:cNvSpPr/>
          <p:nvPr/>
        </p:nvSpPr>
        <p:spPr>
          <a:xfrm>
            <a:off x="2209800" y="381000"/>
            <a:ext cx="838200" cy="1524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4443134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94353" y="1600200"/>
            <a:ext cx="6955294" cy="4525963"/>
          </a:xfrm>
        </p:spPr>
      </p:pic>
    </p:spTree>
    <p:extLst>
      <p:ext uri="{BB962C8B-B14F-4D97-AF65-F5344CB8AC3E}">
        <p14:creationId xmlns:p14="http://schemas.microsoft.com/office/powerpoint/2010/main" val="409012673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94353" y="1600200"/>
            <a:ext cx="6955294" cy="4525963"/>
          </a:xfrm>
        </p:spPr>
      </p:pic>
    </p:spTree>
    <p:extLst>
      <p:ext uri="{BB962C8B-B14F-4D97-AF65-F5344CB8AC3E}">
        <p14:creationId xmlns:p14="http://schemas.microsoft.com/office/powerpoint/2010/main" val="103765836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dirty="0"/>
          </a:p>
        </p:txBody>
      </p:sp>
      <p:sp>
        <p:nvSpPr>
          <p:cNvPr id="2" name="Title 1"/>
          <p:cNvSpPr>
            <a:spLocks noGrp="1"/>
          </p:cNvSpPr>
          <p:nvPr>
            <p:ph type="title"/>
          </p:nvPr>
        </p:nvSpPr>
        <p:spPr/>
        <p:txBody>
          <a:bodyPr/>
          <a:lstStyle/>
          <a:p>
            <a:endParaRPr lang="en-US" dirty="0"/>
          </a:p>
        </p:txBody>
      </p:sp>
      <p:sp>
        <p:nvSpPr>
          <p:cNvPr id="4" name="Rectangle 3"/>
          <p:cNvSpPr/>
          <p:nvPr/>
        </p:nvSpPr>
        <p:spPr>
          <a:xfrm>
            <a:off x="0" y="0"/>
            <a:ext cx="9144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38100" y="76200"/>
            <a:ext cx="8953500" cy="67056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7" name="Rectangle 6"/>
          <p:cNvSpPr/>
          <p:nvPr/>
        </p:nvSpPr>
        <p:spPr>
          <a:xfrm>
            <a:off x="7848600" y="6324600"/>
            <a:ext cx="1143000" cy="38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solidFill>
                  <a:schemeClr val="bg1"/>
                </a:solidFill>
              </a:rPr>
              <a:t>Next</a:t>
            </a:r>
            <a:endParaRPr lang="en-US" dirty="0">
              <a:solidFill>
                <a:schemeClr val="bg1"/>
              </a:solidFill>
            </a:endParaRPr>
          </a:p>
        </p:txBody>
      </p:sp>
      <p:sp>
        <p:nvSpPr>
          <p:cNvPr id="8" name="Rectangle 7"/>
          <p:cNvSpPr/>
          <p:nvPr/>
        </p:nvSpPr>
        <p:spPr>
          <a:xfrm>
            <a:off x="2133600" y="6400800"/>
            <a:ext cx="45720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Wrong Selection - </a:t>
            </a:r>
            <a:r>
              <a:rPr lang="en-US" dirty="0" err="1" smtClean="0"/>
              <a:t>QuikView</a:t>
            </a:r>
            <a:r>
              <a:rPr lang="en-US" dirty="0" smtClean="0"/>
              <a:t> Screen</a:t>
            </a:r>
            <a:endParaRPr lang="en-US" dirty="0"/>
          </a:p>
        </p:txBody>
      </p:sp>
      <p:sp>
        <p:nvSpPr>
          <p:cNvPr id="19" name="Rectangle 18"/>
          <p:cNvSpPr/>
          <p:nvPr/>
        </p:nvSpPr>
        <p:spPr>
          <a:xfrm>
            <a:off x="228600" y="1600200"/>
            <a:ext cx="8534400" cy="3962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p:cNvSpPr txBox="1"/>
          <p:nvPr/>
        </p:nvSpPr>
        <p:spPr>
          <a:xfrm>
            <a:off x="228600" y="457200"/>
            <a:ext cx="8534400" cy="369332"/>
          </a:xfrm>
          <a:prstGeom prst="rect">
            <a:avLst/>
          </a:prstGeom>
          <a:noFill/>
        </p:spPr>
        <p:txBody>
          <a:bodyPr wrap="square" rtlCol="0">
            <a:spAutoFit/>
          </a:bodyPr>
          <a:lstStyle/>
          <a:p>
            <a:r>
              <a:rPr lang="en-US" dirty="0" smtClean="0"/>
              <a:t>What screen would you like to view?</a:t>
            </a:r>
            <a:endParaRPr lang="en-US" dirty="0"/>
          </a:p>
        </p:txBody>
      </p:sp>
      <p:sp>
        <p:nvSpPr>
          <p:cNvPr id="11" name="Rectangle 10"/>
          <p:cNvSpPr/>
          <p:nvPr/>
        </p:nvSpPr>
        <p:spPr>
          <a:xfrm>
            <a:off x="76200" y="6324600"/>
            <a:ext cx="1143000" cy="38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solidFill>
                  <a:schemeClr val="bg1"/>
                </a:solidFill>
              </a:rPr>
              <a:t>Previous</a:t>
            </a:r>
            <a:endParaRPr lang="en-US" dirty="0">
              <a:solidFill>
                <a:schemeClr val="bg1"/>
              </a:solidFill>
            </a:endParaRPr>
          </a:p>
        </p:txBody>
      </p:sp>
      <p:sp>
        <p:nvSpPr>
          <p:cNvPr id="6" name="Rectangle 5"/>
          <p:cNvSpPr/>
          <p:nvPr/>
        </p:nvSpPr>
        <p:spPr>
          <a:xfrm>
            <a:off x="1143000" y="2438400"/>
            <a:ext cx="6705600" cy="1828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Feedback: Sorry, that selection will not provide any additional information to help solve this type of problem.</a:t>
            </a:r>
          </a:p>
          <a:p>
            <a:pPr algn="ctr"/>
            <a:endParaRPr lang="en-US" dirty="0"/>
          </a:p>
          <a:p>
            <a:pPr algn="ctr"/>
            <a:r>
              <a:rPr lang="en-US" dirty="0" smtClean="0"/>
              <a:t>Keep in mind the possible root cause of the customer issue. If you don’t understand the issue fully, you may need to ask some questions. See if there is someone that can help.</a:t>
            </a:r>
            <a:endParaRPr lang="en-US" dirty="0"/>
          </a:p>
        </p:txBody>
      </p:sp>
    </p:spTree>
    <p:extLst>
      <p:ext uri="{BB962C8B-B14F-4D97-AF65-F5344CB8AC3E}">
        <p14:creationId xmlns:p14="http://schemas.microsoft.com/office/powerpoint/2010/main" val="1134950332"/>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dirty="0"/>
          </a:p>
        </p:txBody>
      </p:sp>
      <p:sp>
        <p:nvSpPr>
          <p:cNvPr id="2" name="Title 1"/>
          <p:cNvSpPr>
            <a:spLocks noGrp="1"/>
          </p:cNvSpPr>
          <p:nvPr>
            <p:ph type="title"/>
          </p:nvPr>
        </p:nvSpPr>
        <p:spPr/>
        <p:txBody>
          <a:bodyPr/>
          <a:lstStyle/>
          <a:p>
            <a:endParaRPr lang="en-US" dirty="0"/>
          </a:p>
        </p:txBody>
      </p:sp>
      <p:sp>
        <p:nvSpPr>
          <p:cNvPr id="4" name="Rectangle 3"/>
          <p:cNvSpPr/>
          <p:nvPr/>
        </p:nvSpPr>
        <p:spPr>
          <a:xfrm>
            <a:off x="0" y="0"/>
            <a:ext cx="9144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38100" y="76200"/>
            <a:ext cx="8953500" cy="67056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7" name="Rectangle 6"/>
          <p:cNvSpPr/>
          <p:nvPr/>
        </p:nvSpPr>
        <p:spPr>
          <a:xfrm>
            <a:off x="7848600" y="6324600"/>
            <a:ext cx="1143000" cy="38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solidFill>
                  <a:schemeClr val="bg1"/>
                </a:solidFill>
              </a:rPr>
              <a:t>Next</a:t>
            </a:r>
            <a:endParaRPr lang="en-US" dirty="0">
              <a:solidFill>
                <a:schemeClr val="bg1"/>
              </a:solidFill>
            </a:endParaRPr>
          </a:p>
        </p:txBody>
      </p:sp>
      <p:sp>
        <p:nvSpPr>
          <p:cNvPr id="8" name="Rectangle 7"/>
          <p:cNvSpPr/>
          <p:nvPr/>
        </p:nvSpPr>
        <p:spPr>
          <a:xfrm>
            <a:off x="2133600" y="6400800"/>
            <a:ext cx="45720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Correct Selection - </a:t>
            </a:r>
            <a:r>
              <a:rPr lang="en-US" dirty="0" err="1" smtClean="0"/>
              <a:t>QuikView</a:t>
            </a:r>
            <a:r>
              <a:rPr lang="en-US" dirty="0" smtClean="0"/>
              <a:t> Screen</a:t>
            </a:r>
            <a:endParaRPr lang="en-US" dirty="0"/>
          </a:p>
        </p:txBody>
      </p:sp>
      <p:sp>
        <p:nvSpPr>
          <p:cNvPr id="19" name="Rectangle 18"/>
          <p:cNvSpPr/>
          <p:nvPr/>
        </p:nvSpPr>
        <p:spPr>
          <a:xfrm>
            <a:off x="228600" y="1600200"/>
            <a:ext cx="8534400" cy="3962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p:cNvSpPr txBox="1"/>
          <p:nvPr/>
        </p:nvSpPr>
        <p:spPr>
          <a:xfrm>
            <a:off x="228600" y="457200"/>
            <a:ext cx="8534400" cy="923330"/>
          </a:xfrm>
          <a:prstGeom prst="rect">
            <a:avLst/>
          </a:prstGeom>
          <a:noFill/>
        </p:spPr>
        <p:txBody>
          <a:bodyPr wrap="square" rtlCol="0">
            <a:spAutoFit/>
          </a:bodyPr>
          <a:lstStyle/>
          <a:p>
            <a:r>
              <a:rPr lang="en-US" dirty="0" smtClean="0"/>
              <a:t>What screen would you like to view?</a:t>
            </a:r>
          </a:p>
          <a:p>
            <a:endParaRPr lang="en-US" dirty="0" smtClean="0"/>
          </a:p>
          <a:p>
            <a:r>
              <a:rPr lang="en-US" dirty="0" smtClean="0"/>
              <a:t>Answer Selected – Memos</a:t>
            </a:r>
            <a:endParaRPr lang="en-US" dirty="0"/>
          </a:p>
        </p:txBody>
      </p:sp>
      <p:sp>
        <p:nvSpPr>
          <p:cNvPr id="11" name="Rectangle 10"/>
          <p:cNvSpPr/>
          <p:nvPr/>
        </p:nvSpPr>
        <p:spPr>
          <a:xfrm>
            <a:off x="76200" y="6324600"/>
            <a:ext cx="1143000" cy="38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solidFill>
                  <a:schemeClr val="bg1"/>
                </a:solidFill>
              </a:rPr>
              <a:t>Previous</a:t>
            </a:r>
            <a:endParaRPr lang="en-US" dirty="0">
              <a:solidFill>
                <a:schemeClr val="bg1"/>
              </a:solidFill>
            </a:endParaRPr>
          </a:p>
        </p:txBody>
      </p:sp>
      <p:sp>
        <p:nvSpPr>
          <p:cNvPr id="6" name="Rectangle 5"/>
          <p:cNvSpPr/>
          <p:nvPr/>
        </p:nvSpPr>
        <p:spPr>
          <a:xfrm>
            <a:off x="1143000" y="2438400"/>
            <a:ext cx="6705600" cy="2133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Feedback: Memos is a great choice. Since this customer had this issue in the past, you will be able to get a better idea of identifying if this is related to a previous issue.</a:t>
            </a:r>
          </a:p>
          <a:p>
            <a:pPr algn="ctr"/>
            <a:endParaRPr lang="en-US" dirty="0"/>
          </a:p>
          <a:p>
            <a:pPr algn="ctr"/>
            <a:r>
              <a:rPr lang="en-US" dirty="0" smtClean="0"/>
              <a:t>If this reason surprises you, it may be because you missed a question that you could have asked your witness. If asked if they experienced this issue before, the person would have told you they have had a similar issue in the past.</a:t>
            </a:r>
            <a:endParaRPr lang="en-US" dirty="0"/>
          </a:p>
        </p:txBody>
      </p:sp>
    </p:spTree>
    <p:extLst>
      <p:ext uri="{BB962C8B-B14F-4D97-AF65-F5344CB8AC3E}">
        <p14:creationId xmlns:p14="http://schemas.microsoft.com/office/powerpoint/2010/main" val="469924111"/>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dirty="0"/>
          </a:p>
        </p:txBody>
      </p:sp>
      <p:sp>
        <p:nvSpPr>
          <p:cNvPr id="2" name="Title 1"/>
          <p:cNvSpPr>
            <a:spLocks noGrp="1"/>
          </p:cNvSpPr>
          <p:nvPr>
            <p:ph type="title"/>
          </p:nvPr>
        </p:nvSpPr>
        <p:spPr/>
        <p:txBody>
          <a:bodyPr/>
          <a:lstStyle/>
          <a:p>
            <a:endParaRPr lang="en-US" dirty="0"/>
          </a:p>
        </p:txBody>
      </p:sp>
      <p:sp>
        <p:nvSpPr>
          <p:cNvPr id="4" name="Rectangle 3"/>
          <p:cNvSpPr/>
          <p:nvPr/>
        </p:nvSpPr>
        <p:spPr>
          <a:xfrm>
            <a:off x="0" y="0"/>
            <a:ext cx="9144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38100" y="76200"/>
            <a:ext cx="8953500" cy="67056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7" name="Rectangle 6"/>
          <p:cNvSpPr/>
          <p:nvPr/>
        </p:nvSpPr>
        <p:spPr>
          <a:xfrm>
            <a:off x="7848600" y="6324600"/>
            <a:ext cx="1143000" cy="38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solidFill>
                  <a:schemeClr val="bg1"/>
                </a:solidFill>
              </a:rPr>
              <a:t>Next</a:t>
            </a:r>
            <a:endParaRPr lang="en-US" dirty="0">
              <a:solidFill>
                <a:schemeClr val="bg1"/>
              </a:solidFill>
            </a:endParaRPr>
          </a:p>
        </p:txBody>
      </p:sp>
      <p:sp>
        <p:nvSpPr>
          <p:cNvPr id="8" name="Rectangle 7"/>
          <p:cNvSpPr/>
          <p:nvPr/>
        </p:nvSpPr>
        <p:spPr>
          <a:xfrm>
            <a:off x="2133600" y="6400800"/>
            <a:ext cx="45720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Correct Selection - </a:t>
            </a:r>
            <a:r>
              <a:rPr lang="en-US" dirty="0" err="1" smtClean="0"/>
              <a:t>QuikView</a:t>
            </a:r>
            <a:r>
              <a:rPr lang="en-US" dirty="0" smtClean="0"/>
              <a:t> Screen</a:t>
            </a:r>
            <a:endParaRPr lang="en-US" dirty="0"/>
          </a:p>
        </p:txBody>
      </p:sp>
      <p:sp>
        <p:nvSpPr>
          <p:cNvPr id="19" name="Rectangle 18"/>
          <p:cNvSpPr/>
          <p:nvPr/>
        </p:nvSpPr>
        <p:spPr>
          <a:xfrm>
            <a:off x="228600" y="1600200"/>
            <a:ext cx="8534400" cy="3962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p:cNvSpPr txBox="1"/>
          <p:nvPr/>
        </p:nvSpPr>
        <p:spPr>
          <a:xfrm>
            <a:off x="228600" y="457200"/>
            <a:ext cx="8534400" cy="923330"/>
          </a:xfrm>
          <a:prstGeom prst="rect">
            <a:avLst/>
          </a:prstGeom>
          <a:noFill/>
        </p:spPr>
        <p:txBody>
          <a:bodyPr wrap="square" rtlCol="0">
            <a:spAutoFit/>
          </a:bodyPr>
          <a:lstStyle/>
          <a:p>
            <a:r>
              <a:rPr lang="en-US" dirty="0" smtClean="0"/>
              <a:t>What screen would you like to view?</a:t>
            </a:r>
            <a:endParaRPr lang="en-US" dirty="0"/>
          </a:p>
          <a:p>
            <a:endParaRPr lang="en-US" dirty="0" smtClean="0"/>
          </a:p>
          <a:p>
            <a:r>
              <a:rPr lang="en-US" dirty="0" smtClean="0"/>
              <a:t>Answer Selected – Account Status</a:t>
            </a:r>
            <a:endParaRPr lang="en-US" dirty="0"/>
          </a:p>
        </p:txBody>
      </p:sp>
      <p:sp>
        <p:nvSpPr>
          <p:cNvPr id="11" name="Rectangle 10"/>
          <p:cNvSpPr/>
          <p:nvPr/>
        </p:nvSpPr>
        <p:spPr>
          <a:xfrm>
            <a:off x="76200" y="6324600"/>
            <a:ext cx="1143000" cy="38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solidFill>
                  <a:schemeClr val="bg1"/>
                </a:solidFill>
              </a:rPr>
              <a:t>Previous</a:t>
            </a:r>
            <a:endParaRPr lang="en-US" dirty="0">
              <a:solidFill>
                <a:schemeClr val="bg1"/>
              </a:solidFill>
            </a:endParaRPr>
          </a:p>
        </p:txBody>
      </p:sp>
      <p:sp>
        <p:nvSpPr>
          <p:cNvPr id="6" name="Rectangle 5"/>
          <p:cNvSpPr/>
          <p:nvPr/>
        </p:nvSpPr>
        <p:spPr>
          <a:xfrm>
            <a:off x="1143000" y="2438400"/>
            <a:ext cx="6705600" cy="2133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Feedback: Account status can help identify a suspension. This can cause only outgoing calls to be suspended (</a:t>
            </a:r>
            <a:r>
              <a:rPr lang="en-US" dirty="0" err="1" smtClean="0"/>
              <a:t>Ladex</a:t>
            </a:r>
            <a:r>
              <a:rPr lang="en-US" dirty="0" smtClean="0"/>
              <a:t>) or complete suspension (non-payment, lost and stolen).</a:t>
            </a:r>
          </a:p>
          <a:p>
            <a:pPr algn="ctr"/>
            <a:endParaRPr lang="en-US" dirty="0"/>
          </a:p>
          <a:p>
            <a:pPr algn="ctr"/>
            <a:r>
              <a:rPr lang="en-US" dirty="0" smtClean="0"/>
              <a:t>If this reason surprises you, it may be because you missed a question that you could have asked your witness.</a:t>
            </a:r>
            <a:endParaRPr lang="en-US" dirty="0"/>
          </a:p>
        </p:txBody>
      </p:sp>
    </p:spTree>
    <p:extLst>
      <p:ext uri="{BB962C8B-B14F-4D97-AF65-F5344CB8AC3E}">
        <p14:creationId xmlns:p14="http://schemas.microsoft.com/office/powerpoint/2010/main" val="3629890239"/>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dirty="0"/>
          </a:p>
        </p:txBody>
      </p:sp>
      <p:sp>
        <p:nvSpPr>
          <p:cNvPr id="2" name="Title 1"/>
          <p:cNvSpPr>
            <a:spLocks noGrp="1"/>
          </p:cNvSpPr>
          <p:nvPr>
            <p:ph type="title"/>
          </p:nvPr>
        </p:nvSpPr>
        <p:spPr/>
        <p:txBody>
          <a:bodyPr/>
          <a:lstStyle/>
          <a:p>
            <a:endParaRPr lang="en-US" dirty="0"/>
          </a:p>
        </p:txBody>
      </p:sp>
      <p:sp>
        <p:nvSpPr>
          <p:cNvPr id="4" name="Rectangle 3"/>
          <p:cNvSpPr/>
          <p:nvPr/>
        </p:nvSpPr>
        <p:spPr>
          <a:xfrm>
            <a:off x="0" y="0"/>
            <a:ext cx="9144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38100" y="76200"/>
            <a:ext cx="8953500" cy="67056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7" name="Rectangle 6"/>
          <p:cNvSpPr/>
          <p:nvPr/>
        </p:nvSpPr>
        <p:spPr>
          <a:xfrm>
            <a:off x="7848600" y="6324600"/>
            <a:ext cx="1143000" cy="38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solidFill>
                  <a:schemeClr val="bg1"/>
                </a:solidFill>
              </a:rPr>
              <a:t>Next</a:t>
            </a:r>
            <a:endParaRPr lang="en-US" dirty="0">
              <a:solidFill>
                <a:schemeClr val="bg1"/>
              </a:solidFill>
            </a:endParaRPr>
          </a:p>
        </p:txBody>
      </p:sp>
      <p:sp>
        <p:nvSpPr>
          <p:cNvPr id="8" name="Rectangle 7"/>
          <p:cNvSpPr/>
          <p:nvPr/>
        </p:nvSpPr>
        <p:spPr>
          <a:xfrm>
            <a:off x="2133600" y="6400800"/>
            <a:ext cx="45720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Correct Selection – Handset Dashboard</a:t>
            </a:r>
            <a:endParaRPr lang="en-US" dirty="0"/>
          </a:p>
        </p:txBody>
      </p:sp>
      <p:sp>
        <p:nvSpPr>
          <p:cNvPr id="19" name="Rectangle 18"/>
          <p:cNvSpPr/>
          <p:nvPr/>
        </p:nvSpPr>
        <p:spPr>
          <a:xfrm>
            <a:off x="228600" y="1600200"/>
            <a:ext cx="8534400" cy="3962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p:cNvSpPr txBox="1"/>
          <p:nvPr/>
        </p:nvSpPr>
        <p:spPr>
          <a:xfrm>
            <a:off x="228600" y="457200"/>
            <a:ext cx="8534400" cy="923330"/>
          </a:xfrm>
          <a:prstGeom prst="rect">
            <a:avLst/>
          </a:prstGeom>
          <a:noFill/>
        </p:spPr>
        <p:txBody>
          <a:bodyPr wrap="square" rtlCol="0">
            <a:spAutoFit/>
          </a:bodyPr>
          <a:lstStyle/>
          <a:p>
            <a:r>
              <a:rPr lang="en-US" dirty="0" smtClean="0"/>
              <a:t>What screen would you like to view?</a:t>
            </a:r>
            <a:endParaRPr lang="en-US" dirty="0"/>
          </a:p>
          <a:p>
            <a:endParaRPr lang="en-US" dirty="0" smtClean="0"/>
          </a:p>
          <a:p>
            <a:r>
              <a:rPr lang="en-US" dirty="0" smtClean="0"/>
              <a:t>Answer Selected – Handset Dashboard</a:t>
            </a:r>
            <a:endParaRPr lang="en-US" dirty="0"/>
          </a:p>
        </p:txBody>
      </p:sp>
      <p:sp>
        <p:nvSpPr>
          <p:cNvPr id="11" name="Rectangle 10"/>
          <p:cNvSpPr/>
          <p:nvPr/>
        </p:nvSpPr>
        <p:spPr>
          <a:xfrm>
            <a:off x="76200" y="6324600"/>
            <a:ext cx="1143000" cy="38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solidFill>
                  <a:schemeClr val="bg1"/>
                </a:solidFill>
              </a:rPr>
              <a:t>Previous</a:t>
            </a:r>
            <a:endParaRPr lang="en-US" dirty="0">
              <a:solidFill>
                <a:schemeClr val="bg1"/>
              </a:solidFill>
            </a:endParaRPr>
          </a:p>
        </p:txBody>
      </p:sp>
      <p:sp>
        <p:nvSpPr>
          <p:cNvPr id="6" name="Rectangle 5"/>
          <p:cNvSpPr/>
          <p:nvPr/>
        </p:nvSpPr>
        <p:spPr>
          <a:xfrm>
            <a:off x="1143000" y="2438400"/>
            <a:ext cx="6705600" cy="2133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Feedback: Handset dashboard can be used to confirm the device the customer is using and ensure proper steps are followed for common procedures.</a:t>
            </a:r>
          </a:p>
          <a:p>
            <a:pPr algn="ctr"/>
            <a:endParaRPr lang="en-US" dirty="0"/>
          </a:p>
          <a:p>
            <a:pPr algn="ctr"/>
            <a:r>
              <a:rPr lang="en-US" dirty="0" smtClean="0"/>
              <a:t>If this reason surprises you, it may be because you missed a question that you could have asked your witness.</a:t>
            </a:r>
            <a:endParaRPr lang="en-US" dirty="0"/>
          </a:p>
        </p:txBody>
      </p:sp>
    </p:spTree>
    <p:extLst>
      <p:ext uri="{BB962C8B-B14F-4D97-AF65-F5344CB8AC3E}">
        <p14:creationId xmlns:p14="http://schemas.microsoft.com/office/powerpoint/2010/main" val="722242439"/>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dirty="0"/>
          </a:p>
        </p:txBody>
      </p:sp>
      <p:sp>
        <p:nvSpPr>
          <p:cNvPr id="2" name="Title 1"/>
          <p:cNvSpPr>
            <a:spLocks noGrp="1"/>
          </p:cNvSpPr>
          <p:nvPr>
            <p:ph type="title"/>
          </p:nvPr>
        </p:nvSpPr>
        <p:spPr/>
        <p:txBody>
          <a:bodyPr/>
          <a:lstStyle/>
          <a:p>
            <a:endParaRPr lang="en-US" dirty="0"/>
          </a:p>
        </p:txBody>
      </p:sp>
      <p:sp>
        <p:nvSpPr>
          <p:cNvPr id="4" name="Rectangle 3"/>
          <p:cNvSpPr/>
          <p:nvPr/>
        </p:nvSpPr>
        <p:spPr>
          <a:xfrm>
            <a:off x="0" y="0"/>
            <a:ext cx="9144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38100" y="76200"/>
            <a:ext cx="8953500" cy="67056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7" name="Rectangle 6"/>
          <p:cNvSpPr/>
          <p:nvPr/>
        </p:nvSpPr>
        <p:spPr>
          <a:xfrm>
            <a:off x="7848600" y="6324600"/>
            <a:ext cx="1143000" cy="38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solidFill>
                  <a:schemeClr val="bg1"/>
                </a:solidFill>
              </a:rPr>
              <a:t>Next</a:t>
            </a:r>
            <a:endParaRPr lang="en-US" dirty="0">
              <a:solidFill>
                <a:schemeClr val="bg1"/>
              </a:solidFill>
            </a:endParaRPr>
          </a:p>
        </p:txBody>
      </p:sp>
      <p:sp>
        <p:nvSpPr>
          <p:cNvPr id="8" name="Rectangle 7"/>
          <p:cNvSpPr/>
          <p:nvPr/>
        </p:nvSpPr>
        <p:spPr>
          <a:xfrm>
            <a:off x="2133600" y="6400800"/>
            <a:ext cx="45720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Wrong Selection - Samson Screen</a:t>
            </a:r>
            <a:endParaRPr lang="en-US" dirty="0"/>
          </a:p>
        </p:txBody>
      </p:sp>
      <p:sp>
        <p:nvSpPr>
          <p:cNvPr id="19" name="Rectangle 18"/>
          <p:cNvSpPr/>
          <p:nvPr/>
        </p:nvSpPr>
        <p:spPr>
          <a:xfrm>
            <a:off x="228600" y="1600200"/>
            <a:ext cx="8534400" cy="3962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p:cNvSpPr txBox="1"/>
          <p:nvPr/>
        </p:nvSpPr>
        <p:spPr>
          <a:xfrm>
            <a:off x="228600" y="457200"/>
            <a:ext cx="8534400" cy="369332"/>
          </a:xfrm>
          <a:prstGeom prst="rect">
            <a:avLst/>
          </a:prstGeom>
          <a:noFill/>
        </p:spPr>
        <p:txBody>
          <a:bodyPr wrap="square" rtlCol="0">
            <a:spAutoFit/>
          </a:bodyPr>
          <a:lstStyle/>
          <a:p>
            <a:r>
              <a:rPr lang="en-US" dirty="0" smtClean="0"/>
              <a:t>What screen would you like to view?</a:t>
            </a:r>
            <a:endParaRPr lang="en-US" dirty="0"/>
          </a:p>
        </p:txBody>
      </p:sp>
      <p:sp>
        <p:nvSpPr>
          <p:cNvPr id="11" name="Rectangle 10"/>
          <p:cNvSpPr/>
          <p:nvPr/>
        </p:nvSpPr>
        <p:spPr>
          <a:xfrm>
            <a:off x="76200" y="6324600"/>
            <a:ext cx="1143000" cy="38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solidFill>
                  <a:schemeClr val="bg1"/>
                </a:solidFill>
              </a:rPr>
              <a:t>Previous</a:t>
            </a:r>
            <a:endParaRPr lang="en-US" dirty="0">
              <a:solidFill>
                <a:schemeClr val="bg1"/>
              </a:solidFill>
            </a:endParaRPr>
          </a:p>
        </p:txBody>
      </p:sp>
      <p:sp>
        <p:nvSpPr>
          <p:cNvPr id="6" name="Rectangle 5"/>
          <p:cNvSpPr/>
          <p:nvPr/>
        </p:nvSpPr>
        <p:spPr>
          <a:xfrm>
            <a:off x="1143000" y="2438400"/>
            <a:ext cx="6705600" cy="1828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Feedback: Sorry, that selection will not provide any additional information to help solve this type of problem.</a:t>
            </a:r>
          </a:p>
          <a:p>
            <a:pPr algn="ctr"/>
            <a:endParaRPr lang="en-US" dirty="0"/>
          </a:p>
          <a:p>
            <a:pPr algn="ctr"/>
            <a:r>
              <a:rPr lang="en-US" dirty="0" smtClean="0"/>
              <a:t>Keep in mind the possible root cause of the customer issue. If you don’t understand the issue fully, you may need to ask some questions. See if there is someone that can help.</a:t>
            </a:r>
            <a:endParaRPr lang="en-US" dirty="0"/>
          </a:p>
        </p:txBody>
      </p:sp>
    </p:spTree>
    <p:extLst>
      <p:ext uri="{BB962C8B-B14F-4D97-AF65-F5344CB8AC3E}">
        <p14:creationId xmlns:p14="http://schemas.microsoft.com/office/powerpoint/2010/main" val="677506837"/>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dirty="0"/>
          </a:p>
        </p:txBody>
      </p:sp>
      <p:sp>
        <p:nvSpPr>
          <p:cNvPr id="2" name="Title 1"/>
          <p:cNvSpPr>
            <a:spLocks noGrp="1"/>
          </p:cNvSpPr>
          <p:nvPr>
            <p:ph type="title"/>
          </p:nvPr>
        </p:nvSpPr>
        <p:spPr/>
        <p:txBody>
          <a:bodyPr/>
          <a:lstStyle/>
          <a:p>
            <a:endParaRPr lang="en-US" dirty="0"/>
          </a:p>
        </p:txBody>
      </p:sp>
      <p:sp>
        <p:nvSpPr>
          <p:cNvPr id="4" name="Rectangle 3"/>
          <p:cNvSpPr/>
          <p:nvPr/>
        </p:nvSpPr>
        <p:spPr>
          <a:xfrm>
            <a:off x="0" y="0"/>
            <a:ext cx="9144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38100" y="76200"/>
            <a:ext cx="8953500" cy="67056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7" name="Rectangle 6"/>
          <p:cNvSpPr/>
          <p:nvPr/>
        </p:nvSpPr>
        <p:spPr>
          <a:xfrm>
            <a:off x="7848600" y="6324600"/>
            <a:ext cx="1143000" cy="38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solidFill>
                  <a:schemeClr val="bg1"/>
                </a:solidFill>
              </a:rPr>
              <a:t>Next</a:t>
            </a:r>
            <a:endParaRPr lang="en-US" dirty="0">
              <a:solidFill>
                <a:schemeClr val="bg1"/>
              </a:solidFill>
            </a:endParaRPr>
          </a:p>
        </p:txBody>
      </p:sp>
      <p:sp>
        <p:nvSpPr>
          <p:cNvPr id="8" name="Rectangle 7"/>
          <p:cNvSpPr/>
          <p:nvPr/>
        </p:nvSpPr>
        <p:spPr>
          <a:xfrm>
            <a:off x="2133600" y="6400800"/>
            <a:ext cx="45720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Wrong Selection - </a:t>
            </a:r>
            <a:r>
              <a:rPr lang="en-US" dirty="0" err="1" smtClean="0"/>
              <a:t>iHLR</a:t>
            </a:r>
            <a:r>
              <a:rPr lang="en-US" dirty="0" smtClean="0"/>
              <a:t> Screen</a:t>
            </a:r>
            <a:endParaRPr lang="en-US" dirty="0"/>
          </a:p>
        </p:txBody>
      </p:sp>
      <p:sp>
        <p:nvSpPr>
          <p:cNvPr id="19" name="Rectangle 18"/>
          <p:cNvSpPr/>
          <p:nvPr/>
        </p:nvSpPr>
        <p:spPr>
          <a:xfrm>
            <a:off x="228600" y="1600200"/>
            <a:ext cx="8534400" cy="3962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p:cNvSpPr txBox="1"/>
          <p:nvPr/>
        </p:nvSpPr>
        <p:spPr>
          <a:xfrm>
            <a:off x="228600" y="457200"/>
            <a:ext cx="8534400" cy="369332"/>
          </a:xfrm>
          <a:prstGeom prst="rect">
            <a:avLst/>
          </a:prstGeom>
          <a:noFill/>
        </p:spPr>
        <p:txBody>
          <a:bodyPr wrap="square" rtlCol="0">
            <a:spAutoFit/>
          </a:bodyPr>
          <a:lstStyle/>
          <a:p>
            <a:r>
              <a:rPr lang="en-US" dirty="0" smtClean="0"/>
              <a:t>What section would you like to view?</a:t>
            </a:r>
            <a:endParaRPr lang="en-US" dirty="0"/>
          </a:p>
        </p:txBody>
      </p:sp>
      <p:sp>
        <p:nvSpPr>
          <p:cNvPr id="11" name="Rectangle 10"/>
          <p:cNvSpPr/>
          <p:nvPr/>
        </p:nvSpPr>
        <p:spPr>
          <a:xfrm>
            <a:off x="76200" y="6324600"/>
            <a:ext cx="1143000" cy="38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solidFill>
                  <a:schemeClr val="bg1"/>
                </a:solidFill>
              </a:rPr>
              <a:t>Previous</a:t>
            </a:r>
            <a:endParaRPr lang="en-US" dirty="0">
              <a:solidFill>
                <a:schemeClr val="bg1"/>
              </a:solidFill>
            </a:endParaRPr>
          </a:p>
        </p:txBody>
      </p:sp>
      <p:sp>
        <p:nvSpPr>
          <p:cNvPr id="6" name="Rectangle 5"/>
          <p:cNvSpPr/>
          <p:nvPr/>
        </p:nvSpPr>
        <p:spPr>
          <a:xfrm>
            <a:off x="1143000" y="1981200"/>
            <a:ext cx="6705600" cy="3276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Feedback: Sorry, that selection will not provide any additional information to help solve this type of problem. Although it may be good to view this information as part of your overall visual audit, it would not impact the customers stated issue.</a:t>
            </a:r>
          </a:p>
          <a:p>
            <a:pPr algn="ctr"/>
            <a:endParaRPr lang="en-US" dirty="0"/>
          </a:p>
          <a:p>
            <a:pPr algn="ctr"/>
            <a:r>
              <a:rPr lang="en-US" dirty="0" smtClean="0"/>
              <a:t>Keep in mind the possible root cause of the customer issue. If you don’t understand the issue fully, you may need to ask some questions. See if there is someone that can help.</a:t>
            </a:r>
            <a:endParaRPr lang="en-US" dirty="0"/>
          </a:p>
        </p:txBody>
      </p:sp>
    </p:spTree>
    <p:extLst>
      <p:ext uri="{BB962C8B-B14F-4D97-AF65-F5344CB8AC3E}">
        <p14:creationId xmlns:p14="http://schemas.microsoft.com/office/powerpoint/2010/main" val="3856857808"/>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dirty="0"/>
          </a:p>
        </p:txBody>
      </p:sp>
      <p:sp>
        <p:nvSpPr>
          <p:cNvPr id="2" name="Title 1"/>
          <p:cNvSpPr>
            <a:spLocks noGrp="1"/>
          </p:cNvSpPr>
          <p:nvPr>
            <p:ph type="title"/>
          </p:nvPr>
        </p:nvSpPr>
        <p:spPr/>
        <p:txBody>
          <a:bodyPr/>
          <a:lstStyle/>
          <a:p>
            <a:endParaRPr lang="en-US" dirty="0"/>
          </a:p>
        </p:txBody>
      </p:sp>
      <p:sp>
        <p:nvSpPr>
          <p:cNvPr id="4" name="Rectangle 3"/>
          <p:cNvSpPr/>
          <p:nvPr/>
        </p:nvSpPr>
        <p:spPr>
          <a:xfrm>
            <a:off x="0" y="0"/>
            <a:ext cx="9144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38100" y="76200"/>
            <a:ext cx="8953500" cy="67056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7" name="Rectangle 6"/>
          <p:cNvSpPr/>
          <p:nvPr/>
        </p:nvSpPr>
        <p:spPr>
          <a:xfrm>
            <a:off x="7848600" y="6324600"/>
            <a:ext cx="1143000" cy="38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solidFill>
                  <a:schemeClr val="bg1"/>
                </a:solidFill>
              </a:rPr>
              <a:t>Next</a:t>
            </a:r>
            <a:endParaRPr lang="en-US" dirty="0">
              <a:solidFill>
                <a:schemeClr val="bg1"/>
              </a:solidFill>
            </a:endParaRPr>
          </a:p>
        </p:txBody>
      </p:sp>
      <p:sp>
        <p:nvSpPr>
          <p:cNvPr id="8" name="Rectangle 7"/>
          <p:cNvSpPr/>
          <p:nvPr/>
        </p:nvSpPr>
        <p:spPr>
          <a:xfrm>
            <a:off x="2133600" y="6400800"/>
            <a:ext cx="45720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Wrong Selection – NCI Screen</a:t>
            </a:r>
            <a:endParaRPr lang="en-US" dirty="0"/>
          </a:p>
        </p:txBody>
      </p:sp>
      <p:sp>
        <p:nvSpPr>
          <p:cNvPr id="19" name="Rectangle 18"/>
          <p:cNvSpPr/>
          <p:nvPr/>
        </p:nvSpPr>
        <p:spPr>
          <a:xfrm>
            <a:off x="228600" y="1600200"/>
            <a:ext cx="8534400" cy="3962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p:cNvSpPr txBox="1"/>
          <p:nvPr/>
        </p:nvSpPr>
        <p:spPr>
          <a:xfrm>
            <a:off x="228600" y="457200"/>
            <a:ext cx="8534400" cy="369332"/>
          </a:xfrm>
          <a:prstGeom prst="rect">
            <a:avLst/>
          </a:prstGeom>
          <a:noFill/>
        </p:spPr>
        <p:txBody>
          <a:bodyPr wrap="square" rtlCol="0">
            <a:spAutoFit/>
          </a:bodyPr>
          <a:lstStyle/>
          <a:p>
            <a:r>
              <a:rPr lang="en-US" dirty="0" smtClean="0"/>
              <a:t>What section would you like to view?</a:t>
            </a:r>
            <a:endParaRPr lang="en-US" dirty="0"/>
          </a:p>
        </p:txBody>
      </p:sp>
      <p:sp>
        <p:nvSpPr>
          <p:cNvPr id="11" name="Rectangle 10"/>
          <p:cNvSpPr/>
          <p:nvPr/>
        </p:nvSpPr>
        <p:spPr>
          <a:xfrm>
            <a:off x="76200" y="6324600"/>
            <a:ext cx="1143000" cy="38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solidFill>
                  <a:schemeClr val="bg1"/>
                </a:solidFill>
              </a:rPr>
              <a:t>Previous</a:t>
            </a:r>
            <a:endParaRPr lang="en-US" dirty="0">
              <a:solidFill>
                <a:schemeClr val="bg1"/>
              </a:solidFill>
            </a:endParaRPr>
          </a:p>
        </p:txBody>
      </p:sp>
      <p:sp>
        <p:nvSpPr>
          <p:cNvPr id="6" name="Rectangle 5"/>
          <p:cNvSpPr/>
          <p:nvPr/>
        </p:nvSpPr>
        <p:spPr>
          <a:xfrm>
            <a:off x="1143000" y="1981200"/>
            <a:ext cx="6705600" cy="3276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Feedback: Sorry, that selection will not provide any additional information to help solve this type of problem. Although it may be good to view this information as part of your overall visual audit, it would not impact the customers stated issue.</a:t>
            </a:r>
          </a:p>
          <a:p>
            <a:pPr algn="ctr"/>
            <a:endParaRPr lang="en-US" dirty="0"/>
          </a:p>
          <a:p>
            <a:pPr algn="ctr"/>
            <a:r>
              <a:rPr lang="en-US" dirty="0" smtClean="0"/>
              <a:t>Keep in mind the possible root cause of the customer issue. If you don’t understand the issue fully, you may need to ask some questions. See if there is someone that can help.</a:t>
            </a:r>
            <a:endParaRPr lang="en-US" dirty="0"/>
          </a:p>
        </p:txBody>
      </p:sp>
    </p:spTree>
    <p:extLst>
      <p:ext uri="{BB962C8B-B14F-4D97-AF65-F5344CB8AC3E}">
        <p14:creationId xmlns:p14="http://schemas.microsoft.com/office/powerpoint/2010/main" val="156473544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05200" y="979140"/>
            <a:ext cx="5029200" cy="5067360"/>
          </a:xfrm>
        </p:spPr>
        <p:txBody>
          <a:bodyPr>
            <a:normAutofit/>
          </a:bodyPr>
          <a:lstStyle/>
          <a:p>
            <a:r>
              <a:rPr lang="en-US" sz="2000" dirty="0" smtClean="0"/>
              <a:t>Script: Our organization has identified three individuals that are responsible for taking advantage of the community. These individuals are a huge threat to society.  (names </a:t>
            </a:r>
            <a:r>
              <a:rPr lang="en-US" sz="2000" u="sng" dirty="0" smtClean="0"/>
              <a:t>something that references red, yellow, and blue b/c of the competition</a:t>
            </a:r>
            <a:r>
              <a:rPr lang="en-US" sz="2000" dirty="0" smtClean="0"/>
              <a:t>. They are after the same key you are. If you find the key before they do, you will save the world from corruption. </a:t>
            </a:r>
            <a:endParaRPr lang="en-US" sz="2000" dirty="0"/>
          </a:p>
        </p:txBody>
      </p:sp>
      <p:sp>
        <p:nvSpPr>
          <p:cNvPr id="4" name="TextBox 3"/>
          <p:cNvSpPr txBox="1"/>
          <p:nvPr/>
        </p:nvSpPr>
        <p:spPr>
          <a:xfrm>
            <a:off x="838200" y="838200"/>
            <a:ext cx="2362200" cy="646331"/>
          </a:xfrm>
          <a:prstGeom prst="rect">
            <a:avLst/>
          </a:prstGeom>
          <a:noFill/>
        </p:spPr>
        <p:txBody>
          <a:bodyPr wrap="square" rtlCol="0">
            <a:spAutoFit/>
          </a:bodyPr>
          <a:lstStyle/>
          <a:p>
            <a:r>
              <a:rPr lang="en-US" dirty="0" smtClean="0"/>
              <a:t>Scene </a:t>
            </a:r>
            <a:r>
              <a:rPr lang="en-US" dirty="0"/>
              <a:t>5</a:t>
            </a:r>
            <a:r>
              <a:rPr lang="en-US" dirty="0" smtClean="0"/>
              <a:t> – image of a targets.</a:t>
            </a:r>
            <a:endParaRPr lang="en-US" dirty="0"/>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4800" y="2286000"/>
            <a:ext cx="3067050" cy="2453640"/>
          </a:xfrm>
          <a:prstGeom prst="rect">
            <a:avLst/>
          </a:prstGeom>
        </p:spPr>
      </p:pic>
    </p:spTree>
    <p:extLst>
      <p:ext uri="{BB962C8B-B14F-4D97-AF65-F5344CB8AC3E}">
        <p14:creationId xmlns:p14="http://schemas.microsoft.com/office/powerpoint/2010/main" val="2807420343"/>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dirty="0"/>
          </a:p>
        </p:txBody>
      </p:sp>
      <p:sp>
        <p:nvSpPr>
          <p:cNvPr id="2" name="Title 1"/>
          <p:cNvSpPr>
            <a:spLocks noGrp="1"/>
          </p:cNvSpPr>
          <p:nvPr>
            <p:ph type="title"/>
          </p:nvPr>
        </p:nvSpPr>
        <p:spPr/>
        <p:txBody>
          <a:bodyPr/>
          <a:lstStyle/>
          <a:p>
            <a:endParaRPr lang="en-US" dirty="0"/>
          </a:p>
        </p:txBody>
      </p:sp>
      <p:sp>
        <p:nvSpPr>
          <p:cNvPr id="4" name="Rectangle 3"/>
          <p:cNvSpPr/>
          <p:nvPr/>
        </p:nvSpPr>
        <p:spPr>
          <a:xfrm>
            <a:off x="0" y="0"/>
            <a:ext cx="9144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38100" y="76200"/>
            <a:ext cx="8953500" cy="67056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7" name="Rectangle 6"/>
          <p:cNvSpPr/>
          <p:nvPr/>
        </p:nvSpPr>
        <p:spPr>
          <a:xfrm>
            <a:off x="7848600" y="6324600"/>
            <a:ext cx="1143000" cy="38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solidFill>
                  <a:schemeClr val="bg1"/>
                </a:solidFill>
              </a:rPr>
              <a:t>Next</a:t>
            </a:r>
            <a:endParaRPr lang="en-US" dirty="0">
              <a:solidFill>
                <a:schemeClr val="bg1"/>
              </a:solidFill>
            </a:endParaRPr>
          </a:p>
        </p:txBody>
      </p:sp>
      <p:sp>
        <p:nvSpPr>
          <p:cNvPr id="8" name="Rectangle 7"/>
          <p:cNvSpPr/>
          <p:nvPr/>
        </p:nvSpPr>
        <p:spPr>
          <a:xfrm>
            <a:off x="2133600" y="6400800"/>
            <a:ext cx="45720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Wrong Selection – Desktop Tool Screen</a:t>
            </a:r>
            <a:endParaRPr lang="en-US" dirty="0"/>
          </a:p>
        </p:txBody>
      </p:sp>
      <p:sp>
        <p:nvSpPr>
          <p:cNvPr id="19" name="Rectangle 18"/>
          <p:cNvSpPr/>
          <p:nvPr/>
        </p:nvSpPr>
        <p:spPr>
          <a:xfrm>
            <a:off x="228600" y="1600200"/>
            <a:ext cx="8534400" cy="3962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p:cNvSpPr txBox="1"/>
          <p:nvPr/>
        </p:nvSpPr>
        <p:spPr>
          <a:xfrm>
            <a:off x="228600" y="457200"/>
            <a:ext cx="8534400" cy="369332"/>
          </a:xfrm>
          <a:prstGeom prst="rect">
            <a:avLst/>
          </a:prstGeom>
          <a:noFill/>
        </p:spPr>
        <p:txBody>
          <a:bodyPr wrap="square" rtlCol="0">
            <a:spAutoFit/>
          </a:bodyPr>
          <a:lstStyle/>
          <a:p>
            <a:r>
              <a:rPr lang="en-US" dirty="0" smtClean="0"/>
              <a:t>What section would you like to view?</a:t>
            </a:r>
            <a:endParaRPr lang="en-US" dirty="0"/>
          </a:p>
        </p:txBody>
      </p:sp>
      <p:sp>
        <p:nvSpPr>
          <p:cNvPr id="11" name="Rectangle 10"/>
          <p:cNvSpPr/>
          <p:nvPr/>
        </p:nvSpPr>
        <p:spPr>
          <a:xfrm>
            <a:off x="76200" y="6324600"/>
            <a:ext cx="1143000" cy="38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solidFill>
                  <a:schemeClr val="bg1"/>
                </a:solidFill>
              </a:rPr>
              <a:t>Previous</a:t>
            </a:r>
            <a:endParaRPr lang="en-US" dirty="0">
              <a:solidFill>
                <a:schemeClr val="bg1"/>
              </a:solidFill>
            </a:endParaRPr>
          </a:p>
        </p:txBody>
      </p:sp>
      <p:sp>
        <p:nvSpPr>
          <p:cNvPr id="6" name="Rectangle 5"/>
          <p:cNvSpPr/>
          <p:nvPr/>
        </p:nvSpPr>
        <p:spPr>
          <a:xfrm>
            <a:off x="1143000" y="1981200"/>
            <a:ext cx="6705600" cy="3276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Feedback: Sorry, that selection will not provide any additional information to help solve this type of problem. You would not view this tool unless there was a secondary issues that required you to do so after solving this problem.</a:t>
            </a:r>
          </a:p>
          <a:p>
            <a:pPr algn="ctr"/>
            <a:endParaRPr lang="en-US" dirty="0"/>
          </a:p>
          <a:p>
            <a:pPr algn="ctr"/>
            <a:r>
              <a:rPr lang="en-US" dirty="0" smtClean="0"/>
              <a:t>Keep in mind the possible root cause of the customer issue. If you don’t understand the issue fully, you may need to ask some questions. See if there is someone that can help.</a:t>
            </a:r>
            <a:endParaRPr lang="en-US" dirty="0"/>
          </a:p>
        </p:txBody>
      </p:sp>
    </p:spTree>
    <p:extLst>
      <p:ext uri="{BB962C8B-B14F-4D97-AF65-F5344CB8AC3E}">
        <p14:creationId xmlns:p14="http://schemas.microsoft.com/office/powerpoint/2010/main" val="3539973949"/>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dirty="0"/>
          </a:p>
        </p:txBody>
      </p:sp>
      <p:sp>
        <p:nvSpPr>
          <p:cNvPr id="2" name="Title 1"/>
          <p:cNvSpPr>
            <a:spLocks noGrp="1"/>
          </p:cNvSpPr>
          <p:nvPr>
            <p:ph type="title"/>
          </p:nvPr>
        </p:nvSpPr>
        <p:spPr/>
        <p:txBody>
          <a:bodyPr/>
          <a:lstStyle/>
          <a:p>
            <a:endParaRPr lang="en-US" dirty="0"/>
          </a:p>
        </p:txBody>
      </p:sp>
      <p:sp>
        <p:nvSpPr>
          <p:cNvPr id="4" name="Rectangle 3"/>
          <p:cNvSpPr/>
          <p:nvPr/>
        </p:nvSpPr>
        <p:spPr>
          <a:xfrm>
            <a:off x="0" y="0"/>
            <a:ext cx="9144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38100" y="76200"/>
            <a:ext cx="8953500" cy="67056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7" name="Rectangle 6"/>
          <p:cNvSpPr/>
          <p:nvPr/>
        </p:nvSpPr>
        <p:spPr>
          <a:xfrm>
            <a:off x="7848600" y="6324600"/>
            <a:ext cx="1143000" cy="38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solidFill>
                  <a:schemeClr val="bg1"/>
                </a:solidFill>
              </a:rPr>
              <a:t>Next</a:t>
            </a:r>
            <a:endParaRPr lang="en-US" dirty="0">
              <a:solidFill>
                <a:schemeClr val="bg1"/>
              </a:solidFill>
            </a:endParaRPr>
          </a:p>
        </p:txBody>
      </p:sp>
      <p:sp>
        <p:nvSpPr>
          <p:cNvPr id="8" name="Rectangle 7"/>
          <p:cNvSpPr/>
          <p:nvPr/>
        </p:nvSpPr>
        <p:spPr>
          <a:xfrm>
            <a:off x="2133600" y="6400800"/>
            <a:ext cx="45720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Right Selection – </a:t>
            </a:r>
            <a:r>
              <a:rPr lang="en-US" dirty="0" err="1" smtClean="0"/>
              <a:t>iHLR</a:t>
            </a:r>
            <a:r>
              <a:rPr lang="en-US" dirty="0" smtClean="0"/>
              <a:t> Cancel Location Screen</a:t>
            </a:r>
            <a:endParaRPr lang="en-US" dirty="0"/>
          </a:p>
        </p:txBody>
      </p:sp>
      <p:sp>
        <p:nvSpPr>
          <p:cNvPr id="19" name="Rectangle 18"/>
          <p:cNvSpPr/>
          <p:nvPr/>
        </p:nvSpPr>
        <p:spPr>
          <a:xfrm>
            <a:off x="228600" y="1600200"/>
            <a:ext cx="8534400" cy="3962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p:cNvSpPr txBox="1"/>
          <p:nvPr/>
        </p:nvSpPr>
        <p:spPr>
          <a:xfrm>
            <a:off x="228600" y="457200"/>
            <a:ext cx="8534400" cy="369332"/>
          </a:xfrm>
          <a:prstGeom prst="rect">
            <a:avLst/>
          </a:prstGeom>
          <a:noFill/>
        </p:spPr>
        <p:txBody>
          <a:bodyPr wrap="square" rtlCol="0">
            <a:spAutoFit/>
          </a:bodyPr>
          <a:lstStyle/>
          <a:p>
            <a:r>
              <a:rPr lang="en-US" dirty="0" smtClean="0"/>
              <a:t>What section would you like to view? </a:t>
            </a:r>
            <a:r>
              <a:rPr lang="en-US" dirty="0" err="1" smtClean="0"/>
              <a:t>iHLR</a:t>
            </a:r>
            <a:r>
              <a:rPr lang="en-US" dirty="0" smtClean="0"/>
              <a:t> Cancel Location selection</a:t>
            </a:r>
            <a:endParaRPr lang="en-US" dirty="0"/>
          </a:p>
        </p:txBody>
      </p:sp>
      <p:sp>
        <p:nvSpPr>
          <p:cNvPr id="11" name="Rectangle 10"/>
          <p:cNvSpPr/>
          <p:nvPr/>
        </p:nvSpPr>
        <p:spPr>
          <a:xfrm>
            <a:off x="76200" y="6324600"/>
            <a:ext cx="1143000" cy="38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solidFill>
                  <a:schemeClr val="bg1"/>
                </a:solidFill>
              </a:rPr>
              <a:t>Previous</a:t>
            </a:r>
            <a:endParaRPr lang="en-US" dirty="0">
              <a:solidFill>
                <a:schemeClr val="bg1"/>
              </a:solidFill>
            </a:endParaRPr>
          </a:p>
        </p:txBody>
      </p:sp>
      <p:sp>
        <p:nvSpPr>
          <p:cNvPr id="6" name="Rectangle 5"/>
          <p:cNvSpPr/>
          <p:nvPr/>
        </p:nvSpPr>
        <p:spPr>
          <a:xfrm>
            <a:off x="1143000" y="1981200"/>
            <a:ext cx="6705600" cy="3276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Feedback: This is an accurate step, however after rebooting the device, the issue is not resolved.</a:t>
            </a:r>
          </a:p>
          <a:p>
            <a:pPr algn="ctr"/>
            <a:endParaRPr lang="en-US" dirty="0"/>
          </a:p>
        </p:txBody>
      </p:sp>
    </p:spTree>
    <p:extLst>
      <p:ext uri="{BB962C8B-B14F-4D97-AF65-F5344CB8AC3E}">
        <p14:creationId xmlns:p14="http://schemas.microsoft.com/office/powerpoint/2010/main" val="2445808104"/>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52800" y="274638"/>
            <a:ext cx="5334000" cy="6430962"/>
          </a:xfrm>
        </p:spPr>
        <p:txBody>
          <a:bodyPr>
            <a:normAutofit/>
          </a:bodyPr>
          <a:lstStyle/>
          <a:p>
            <a:r>
              <a:rPr lang="en-US" dirty="0" smtClean="0"/>
              <a:t>Script: We need to decide if we are going to return to ask more questions or make your way to the safe. </a:t>
            </a:r>
            <a:endParaRPr lang="en-US" dirty="0"/>
          </a:p>
        </p:txBody>
      </p:sp>
      <p:sp>
        <p:nvSpPr>
          <p:cNvPr id="4" name="TextBox 3"/>
          <p:cNvSpPr txBox="1"/>
          <p:nvPr/>
        </p:nvSpPr>
        <p:spPr>
          <a:xfrm>
            <a:off x="838200" y="838200"/>
            <a:ext cx="2362200" cy="923330"/>
          </a:xfrm>
          <a:prstGeom prst="rect">
            <a:avLst/>
          </a:prstGeom>
          <a:noFill/>
        </p:spPr>
        <p:txBody>
          <a:bodyPr wrap="square" rtlCol="0">
            <a:spAutoFit/>
          </a:bodyPr>
          <a:lstStyle/>
          <a:p>
            <a:r>
              <a:rPr lang="en-US" dirty="0" smtClean="0"/>
              <a:t>Scene 12 – Leaves room and makes way to safe</a:t>
            </a:r>
            <a:endParaRPr lang="en-US" dirty="0"/>
          </a:p>
        </p:txBody>
      </p:sp>
    </p:spTree>
    <p:extLst>
      <p:ext uri="{BB962C8B-B14F-4D97-AF65-F5344CB8AC3E}">
        <p14:creationId xmlns:p14="http://schemas.microsoft.com/office/powerpoint/2010/main" val="503019080"/>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dirty="0"/>
          </a:p>
        </p:txBody>
      </p:sp>
      <p:sp>
        <p:nvSpPr>
          <p:cNvPr id="2" name="Title 1"/>
          <p:cNvSpPr>
            <a:spLocks noGrp="1"/>
          </p:cNvSpPr>
          <p:nvPr>
            <p:ph type="title"/>
          </p:nvPr>
        </p:nvSpPr>
        <p:spPr/>
        <p:txBody>
          <a:bodyPr/>
          <a:lstStyle/>
          <a:p>
            <a:endParaRPr lang="en-US" dirty="0"/>
          </a:p>
        </p:txBody>
      </p:sp>
      <p:sp>
        <p:nvSpPr>
          <p:cNvPr id="4" name="Rectangle 3"/>
          <p:cNvSpPr/>
          <p:nvPr/>
        </p:nvSpPr>
        <p:spPr>
          <a:xfrm>
            <a:off x="0" y="0"/>
            <a:ext cx="9144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38100" y="76200"/>
            <a:ext cx="8953500" cy="67056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7" name="Rectangle 6"/>
          <p:cNvSpPr/>
          <p:nvPr/>
        </p:nvSpPr>
        <p:spPr>
          <a:xfrm>
            <a:off x="7848600" y="6324600"/>
            <a:ext cx="1143000" cy="38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solidFill>
                  <a:schemeClr val="bg1"/>
                </a:solidFill>
              </a:rPr>
              <a:t>Next</a:t>
            </a:r>
            <a:endParaRPr lang="en-US" dirty="0">
              <a:solidFill>
                <a:schemeClr val="bg1"/>
              </a:solidFill>
            </a:endParaRPr>
          </a:p>
        </p:txBody>
      </p:sp>
      <p:sp>
        <p:nvSpPr>
          <p:cNvPr id="8" name="Rectangle 7"/>
          <p:cNvSpPr/>
          <p:nvPr/>
        </p:nvSpPr>
        <p:spPr>
          <a:xfrm>
            <a:off x="2133600" y="6400800"/>
            <a:ext cx="45720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Computer Scene</a:t>
            </a:r>
            <a:endParaRPr lang="en-US" dirty="0"/>
          </a:p>
        </p:txBody>
      </p:sp>
      <p:sp>
        <p:nvSpPr>
          <p:cNvPr id="19" name="Rectangle 18"/>
          <p:cNvSpPr/>
          <p:nvPr/>
        </p:nvSpPr>
        <p:spPr>
          <a:xfrm>
            <a:off x="228600" y="1600200"/>
            <a:ext cx="8534400" cy="3962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p:cNvSpPr txBox="1"/>
          <p:nvPr/>
        </p:nvSpPr>
        <p:spPr>
          <a:xfrm>
            <a:off x="3810000" y="2476045"/>
            <a:ext cx="1371600" cy="369332"/>
          </a:xfrm>
          <a:prstGeom prst="rect">
            <a:avLst/>
          </a:prstGeom>
          <a:noFill/>
        </p:spPr>
        <p:txBody>
          <a:bodyPr wrap="square" rtlCol="0">
            <a:spAutoFit/>
          </a:bodyPr>
          <a:lstStyle/>
          <a:p>
            <a:r>
              <a:rPr lang="en-US" dirty="0" smtClean="0"/>
              <a:t>Computer</a:t>
            </a:r>
            <a:endParaRPr lang="en-US" dirty="0"/>
          </a:p>
        </p:txBody>
      </p:sp>
      <p:sp>
        <p:nvSpPr>
          <p:cNvPr id="11" name="Rectangle 10"/>
          <p:cNvSpPr/>
          <p:nvPr/>
        </p:nvSpPr>
        <p:spPr>
          <a:xfrm>
            <a:off x="76200" y="6324600"/>
            <a:ext cx="1143000" cy="38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solidFill>
                  <a:schemeClr val="bg1"/>
                </a:solidFill>
              </a:rPr>
              <a:t>Previous</a:t>
            </a:r>
            <a:endParaRPr lang="en-US" dirty="0">
              <a:solidFill>
                <a:schemeClr val="bg1"/>
              </a:solidFill>
            </a:endParaRPr>
          </a:p>
        </p:txBody>
      </p:sp>
      <p:sp>
        <p:nvSpPr>
          <p:cNvPr id="12" name="Oval 11"/>
          <p:cNvSpPr/>
          <p:nvPr/>
        </p:nvSpPr>
        <p:spPr>
          <a:xfrm>
            <a:off x="1219200" y="2773680"/>
            <a:ext cx="1143000" cy="73152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3" name="Rounded Rectangle 12"/>
          <p:cNvSpPr/>
          <p:nvPr/>
        </p:nvSpPr>
        <p:spPr>
          <a:xfrm>
            <a:off x="1295400" y="3505200"/>
            <a:ext cx="914400" cy="243840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ular Callout 13"/>
          <p:cNvSpPr/>
          <p:nvPr/>
        </p:nvSpPr>
        <p:spPr>
          <a:xfrm>
            <a:off x="280737" y="990600"/>
            <a:ext cx="4267200" cy="1219200"/>
          </a:xfrm>
          <a:prstGeom prst="wedge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480261" y="1066800"/>
            <a:ext cx="4038600" cy="923330"/>
          </a:xfrm>
          <a:prstGeom prst="rect">
            <a:avLst/>
          </a:prstGeom>
          <a:noFill/>
        </p:spPr>
        <p:txBody>
          <a:bodyPr wrap="square" rtlCol="0">
            <a:spAutoFit/>
          </a:bodyPr>
          <a:lstStyle/>
          <a:p>
            <a:r>
              <a:rPr lang="en-US" dirty="0" smtClean="0"/>
              <a:t>Are there any additional questions you want to ask our witness or are you ready to crack the code?</a:t>
            </a:r>
            <a:endParaRPr lang="en-US" dirty="0"/>
          </a:p>
        </p:txBody>
      </p:sp>
    </p:spTree>
    <p:extLst>
      <p:ext uri="{BB962C8B-B14F-4D97-AF65-F5344CB8AC3E}">
        <p14:creationId xmlns:p14="http://schemas.microsoft.com/office/powerpoint/2010/main" val="685383455"/>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dirty="0"/>
          </a:p>
        </p:txBody>
      </p:sp>
      <p:sp>
        <p:nvSpPr>
          <p:cNvPr id="2" name="Title 1"/>
          <p:cNvSpPr>
            <a:spLocks noGrp="1"/>
          </p:cNvSpPr>
          <p:nvPr>
            <p:ph type="title"/>
          </p:nvPr>
        </p:nvSpPr>
        <p:spPr/>
        <p:txBody>
          <a:bodyPr/>
          <a:lstStyle/>
          <a:p>
            <a:endParaRPr lang="en-US" dirty="0"/>
          </a:p>
        </p:txBody>
      </p:sp>
      <p:sp>
        <p:nvSpPr>
          <p:cNvPr id="4" name="Rectangle 3"/>
          <p:cNvSpPr/>
          <p:nvPr/>
        </p:nvSpPr>
        <p:spPr>
          <a:xfrm>
            <a:off x="0" y="0"/>
            <a:ext cx="9144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38100" y="76200"/>
            <a:ext cx="8953500" cy="67056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7" name="Rectangle 6"/>
          <p:cNvSpPr/>
          <p:nvPr/>
        </p:nvSpPr>
        <p:spPr>
          <a:xfrm>
            <a:off x="7848600" y="6324600"/>
            <a:ext cx="1143000" cy="38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solidFill>
                  <a:schemeClr val="bg1"/>
                </a:solidFill>
              </a:rPr>
              <a:t>Next</a:t>
            </a:r>
            <a:endParaRPr lang="en-US" dirty="0">
              <a:solidFill>
                <a:schemeClr val="bg1"/>
              </a:solidFill>
            </a:endParaRPr>
          </a:p>
        </p:txBody>
      </p:sp>
      <p:sp>
        <p:nvSpPr>
          <p:cNvPr id="8" name="Rectangle 7"/>
          <p:cNvSpPr/>
          <p:nvPr/>
        </p:nvSpPr>
        <p:spPr>
          <a:xfrm>
            <a:off x="1752600" y="6400800"/>
            <a:ext cx="52959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92500" lnSpcReduction="20000"/>
          </a:bodyPr>
          <a:lstStyle/>
          <a:p>
            <a:pPr algn="ctr"/>
            <a:r>
              <a:rPr lang="en-US" dirty="0" smtClean="0"/>
              <a:t>Hallway Scene – 2</a:t>
            </a:r>
            <a:r>
              <a:rPr lang="en-US" baseline="30000" dirty="0" smtClean="0"/>
              <a:t>nd</a:t>
            </a:r>
            <a:r>
              <a:rPr lang="en-US" dirty="0" smtClean="0"/>
              <a:t> Safe </a:t>
            </a:r>
            <a:endParaRPr lang="en-US" dirty="0"/>
          </a:p>
        </p:txBody>
      </p:sp>
      <p:sp>
        <p:nvSpPr>
          <p:cNvPr id="11" name="Rectangle 10"/>
          <p:cNvSpPr/>
          <p:nvPr/>
        </p:nvSpPr>
        <p:spPr>
          <a:xfrm>
            <a:off x="76200" y="6324600"/>
            <a:ext cx="1143000" cy="38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solidFill>
                  <a:schemeClr val="bg1"/>
                </a:solidFill>
              </a:rPr>
              <a:t>Previous</a:t>
            </a:r>
            <a:endParaRPr lang="en-US" dirty="0">
              <a:solidFill>
                <a:schemeClr val="bg1"/>
              </a:solidFill>
            </a:endParaRPr>
          </a:p>
        </p:txBody>
      </p:sp>
      <p:sp>
        <p:nvSpPr>
          <p:cNvPr id="14" name="Rectangle 13"/>
          <p:cNvSpPr/>
          <p:nvPr/>
        </p:nvSpPr>
        <p:spPr>
          <a:xfrm>
            <a:off x="2914650" y="924499"/>
            <a:ext cx="3200400" cy="4876800"/>
          </a:xfrm>
          <a:prstGeom prst="rect">
            <a:avLst/>
          </a:prstGeom>
          <a:solidFill>
            <a:schemeClr val="accent1">
              <a:alpha val="4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Flowchart: Data 14"/>
          <p:cNvSpPr/>
          <p:nvPr/>
        </p:nvSpPr>
        <p:spPr>
          <a:xfrm rot="21342699">
            <a:off x="5893407" y="1738653"/>
            <a:ext cx="1368768" cy="4017093"/>
          </a:xfrm>
          <a:prstGeom prst="flowChartInputOutp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Callout 20"/>
          <p:cNvSpPr/>
          <p:nvPr/>
        </p:nvSpPr>
        <p:spPr>
          <a:xfrm>
            <a:off x="3276600" y="937898"/>
            <a:ext cx="4038600" cy="2112085"/>
          </a:xfrm>
          <a:prstGeom prst="wedgeEllipse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Hurry the safe is in here.</a:t>
            </a:r>
            <a:endParaRPr lang="en-US" dirty="0"/>
          </a:p>
        </p:txBody>
      </p:sp>
      <p:sp>
        <p:nvSpPr>
          <p:cNvPr id="17" name="Oval 16"/>
          <p:cNvSpPr/>
          <p:nvPr/>
        </p:nvSpPr>
        <p:spPr>
          <a:xfrm>
            <a:off x="3610090" y="3429000"/>
            <a:ext cx="762000" cy="4572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ounded Rectangle 17"/>
          <p:cNvSpPr/>
          <p:nvPr/>
        </p:nvSpPr>
        <p:spPr>
          <a:xfrm>
            <a:off x="3686290" y="3886200"/>
            <a:ext cx="609600" cy="152400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33748883"/>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52800" y="274638"/>
            <a:ext cx="5334000" cy="6430962"/>
          </a:xfrm>
        </p:spPr>
        <p:txBody>
          <a:bodyPr>
            <a:normAutofit fontScale="90000"/>
          </a:bodyPr>
          <a:lstStyle/>
          <a:p>
            <a:r>
              <a:rPr lang="en-US" dirty="0" smtClean="0"/>
              <a:t>Script: Here’s the safe. We’re running out of time. We need to organize our thoughts. The customer is having a problem with </a:t>
            </a:r>
            <a:r>
              <a:rPr lang="en-US" u="sng" dirty="0" smtClean="0"/>
              <a:t>problem here</a:t>
            </a:r>
            <a:r>
              <a:rPr lang="en-US" dirty="0" smtClean="0"/>
              <a:t>. What are some of the potential problems based on the description? </a:t>
            </a:r>
            <a:endParaRPr lang="en-US" dirty="0"/>
          </a:p>
        </p:txBody>
      </p:sp>
      <p:sp>
        <p:nvSpPr>
          <p:cNvPr id="4" name="TextBox 3"/>
          <p:cNvSpPr txBox="1"/>
          <p:nvPr/>
        </p:nvSpPr>
        <p:spPr>
          <a:xfrm>
            <a:off x="838200" y="838200"/>
            <a:ext cx="2362200" cy="923330"/>
          </a:xfrm>
          <a:prstGeom prst="rect">
            <a:avLst/>
          </a:prstGeom>
          <a:noFill/>
        </p:spPr>
        <p:txBody>
          <a:bodyPr wrap="square" rtlCol="0">
            <a:spAutoFit/>
          </a:bodyPr>
          <a:lstStyle/>
          <a:p>
            <a:r>
              <a:rPr lang="en-US" dirty="0" smtClean="0"/>
              <a:t>Scene 13 – Safe and whiteboard with clue information</a:t>
            </a:r>
            <a:endParaRPr lang="en-US" dirty="0"/>
          </a:p>
        </p:txBody>
      </p:sp>
    </p:spTree>
    <p:extLst>
      <p:ext uri="{BB962C8B-B14F-4D97-AF65-F5344CB8AC3E}">
        <p14:creationId xmlns:p14="http://schemas.microsoft.com/office/powerpoint/2010/main" val="2370210272"/>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dirty="0"/>
          </a:p>
        </p:txBody>
      </p:sp>
      <p:sp>
        <p:nvSpPr>
          <p:cNvPr id="2" name="Title 1"/>
          <p:cNvSpPr>
            <a:spLocks noGrp="1"/>
          </p:cNvSpPr>
          <p:nvPr>
            <p:ph type="title"/>
          </p:nvPr>
        </p:nvSpPr>
        <p:spPr/>
        <p:txBody>
          <a:bodyPr/>
          <a:lstStyle/>
          <a:p>
            <a:endParaRPr lang="en-US" dirty="0"/>
          </a:p>
        </p:txBody>
      </p:sp>
      <p:sp>
        <p:nvSpPr>
          <p:cNvPr id="4" name="Rectangle 3"/>
          <p:cNvSpPr/>
          <p:nvPr/>
        </p:nvSpPr>
        <p:spPr>
          <a:xfrm>
            <a:off x="0" y="0"/>
            <a:ext cx="9144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38100" y="76200"/>
            <a:ext cx="8953500" cy="67056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7" name="Rectangle 6"/>
          <p:cNvSpPr/>
          <p:nvPr/>
        </p:nvSpPr>
        <p:spPr>
          <a:xfrm>
            <a:off x="7848600" y="6324600"/>
            <a:ext cx="1143000" cy="38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solidFill>
                  <a:schemeClr val="bg1"/>
                </a:solidFill>
              </a:rPr>
              <a:t>Next</a:t>
            </a:r>
            <a:endParaRPr lang="en-US" dirty="0">
              <a:solidFill>
                <a:schemeClr val="bg1"/>
              </a:solidFill>
            </a:endParaRPr>
          </a:p>
        </p:txBody>
      </p:sp>
      <p:sp>
        <p:nvSpPr>
          <p:cNvPr id="8" name="Rectangle 7"/>
          <p:cNvSpPr/>
          <p:nvPr/>
        </p:nvSpPr>
        <p:spPr>
          <a:xfrm>
            <a:off x="2133600" y="6400800"/>
            <a:ext cx="45720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Safe Scene</a:t>
            </a:r>
            <a:endParaRPr lang="en-US" dirty="0"/>
          </a:p>
        </p:txBody>
      </p:sp>
      <p:sp>
        <p:nvSpPr>
          <p:cNvPr id="19" name="Rectangle 18"/>
          <p:cNvSpPr/>
          <p:nvPr/>
        </p:nvSpPr>
        <p:spPr>
          <a:xfrm>
            <a:off x="228600" y="1600200"/>
            <a:ext cx="8534400" cy="3962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p:cNvSpPr txBox="1"/>
          <p:nvPr/>
        </p:nvSpPr>
        <p:spPr>
          <a:xfrm>
            <a:off x="4099560" y="2476045"/>
            <a:ext cx="609600" cy="369332"/>
          </a:xfrm>
          <a:prstGeom prst="rect">
            <a:avLst/>
          </a:prstGeom>
          <a:noFill/>
        </p:spPr>
        <p:txBody>
          <a:bodyPr wrap="square" rtlCol="0">
            <a:spAutoFit/>
          </a:bodyPr>
          <a:lstStyle/>
          <a:p>
            <a:r>
              <a:rPr lang="en-US" dirty="0" smtClean="0"/>
              <a:t>Safe</a:t>
            </a:r>
            <a:endParaRPr lang="en-US" dirty="0"/>
          </a:p>
        </p:txBody>
      </p:sp>
      <p:sp>
        <p:nvSpPr>
          <p:cNvPr id="6" name="TextBox 5"/>
          <p:cNvSpPr txBox="1"/>
          <p:nvPr/>
        </p:nvSpPr>
        <p:spPr>
          <a:xfrm>
            <a:off x="609600" y="304800"/>
            <a:ext cx="7810500" cy="923330"/>
          </a:xfrm>
          <a:prstGeom prst="rect">
            <a:avLst/>
          </a:prstGeom>
          <a:noFill/>
        </p:spPr>
        <p:txBody>
          <a:bodyPr wrap="square" rtlCol="0">
            <a:spAutoFit/>
          </a:bodyPr>
          <a:lstStyle/>
          <a:p>
            <a:r>
              <a:rPr lang="en-US" dirty="0" smtClean="0"/>
              <a:t>Here’s the safe. We’re running out of time. We need to organize all the information we’ve gathered. The customer is having a problem with coverage. To open the safe we have to determine the root cause.</a:t>
            </a:r>
            <a:endParaRPr lang="en-US" dirty="0"/>
          </a:p>
        </p:txBody>
      </p:sp>
      <p:sp>
        <p:nvSpPr>
          <p:cNvPr id="11" name="Rectangle 10"/>
          <p:cNvSpPr/>
          <p:nvPr/>
        </p:nvSpPr>
        <p:spPr>
          <a:xfrm>
            <a:off x="76200" y="6324600"/>
            <a:ext cx="1143000" cy="38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solidFill>
                  <a:schemeClr val="bg1"/>
                </a:solidFill>
              </a:rPr>
              <a:t>Previous</a:t>
            </a:r>
            <a:endParaRPr lang="en-US" dirty="0">
              <a:solidFill>
                <a:schemeClr val="bg1"/>
              </a:solidFill>
            </a:endParaRPr>
          </a:p>
        </p:txBody>
      </p:sp>
      <p:sp>
        <p:nvSpPr>
          <p:cNvPr id="9" name="Rectangle 8"/>
          <p:cNvSpPr/>
          <p:nvPr/>
        </p:nvSpPr>
        <p:spPr>
          <a:xfrm>
            <a:off x="3352800" y="3810000"/>
            <a:ext cx="2133600" cy="990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Root Cause</a:t>
            </a:r>
            <a:endParaRPr lang="en-US" dirty="0"/>
          </a:p>
        </p:txBody>
      </p:sp>
      <p:sp>
        <p:nvSpPr>
          <p:cNvPr id="10" name="Rectangle 9"/>
          <p:cNvSpPr/>
          <p:nvPr/>
        </p:nvSpPr>
        <p:spPr>
          <a:xfrm>
            <a:off x="457200" y="1828800"/>
            <a:ext cx="2438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Questions and Answers</a:t>
            </a:r>
            <a:endParaRPr lang="en-US" dirty="0"/>
          </a:p>
        </p:txBody>
      </p:sp>
      <p:sp>
        <p:nvSpPr>
          <p:cNvPr id="12" name="Rectangle 11"/>
          <p:cNvSpPr/>
          <p:nvPr/>
        </p:nvSpPr>
        <p:spPr>
          <a:xfrm>
            <a:off x="5638800" y="1828800"/>
            <a:ext cx="28956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Computer Scene Information</a:t>
            </a:r>
            <a:endParaRPr lang="en-US" dirty="0"/>
          </a:p>
        </p:txBody>
      </p:sp>
    </p:spTree>
    <p:extLst>
      <p:ext uri="{BB962C8B-B14F-4D97-AF65-F5344CB8AC3E}">
        <p14:creationId xmlns:p14="http://schemas.microsoft.com/office/powerpoint/2010/main" val="268171266"/>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52800" y="274638"/>
            <a:ext cx="5334000" cy="6430962"/>
          </a:xfrm>
        </p:spPr>
        <p:txBody>
          <a:bodyPr>
            <a:normAutofit/>
          </a:bodyPr>
          <a:lstStyle/>
          <a:p>
            <a:r>
              <a:rPr lang="en-US" dirty="0" smtClean="0"/>
              <a:t>Script: What’s causing the root cause of the problem that’s causing him to </a:t>
            </a:r>
            <a:r>
              <a:rPr lang="en-US" u="sng" dirty="0" smtClean="0"/>
              <a:t>insert problem</a:t>
            </a:r>
            <a:endParaRPr lang="en-US" dirty="0"/>
          </a:p>
        </p:txBody>
      </p:sp>
      <p:sp>
        <p:nvSpPr>
          <p:cNvPr id="4" name="TextBox 3"/>
          <p:cNvSpPr txBox="1"/>
          <p:nvPr/>
        </p:nvSpPr>
        <p:spPr>
          <a:xfrm>
            <a:off x="838200" y="838200"/>
            <a:ext cx="2362200" cy="923330"/>
          </a:xfrm>
          <a:prstGeom prst="rect">
            <a:avLst/>
          </a:prstGeom>
          <a:noFill/>
        </p:spPr>
        <p:txBody>
          <a:bodyPr wrap="square" rtlCol="0">
            <a:spAutoFit/>
          </a:bodyPr>
          <a:lstStyle/>
          <a:p>
            <a:r>
              <a:rPr lang="en-US" dirty="0" smtClean="0"/>
              <a:t>Scene 14 – Safe and whiteboard with clue information</a:t>
            </a:r>
            <a:endParaRPr lang="en-US" dirty="0"/>
          </a:p>
        </p:txBody>
      </p:sp>
    </p:spTree>
    <p:extLst>
      <p:ext uri="{BB962C8B-B14F-4D97-AF65-F5344CB8AC3E}">
        <p14:creationId xmlns:p14="http://schemas.microsoft.com/office/powerpoint/2010/main" val="1341499710"/>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52800" y="274638"/>
            <a:ext cx="5334000" cy="6430962"/>
          </a:xfrm>
        </p:spPr>
        <p:txBody>
          <a:bodyPr>
            <a:normAutofit/>
          </a:bodyPr>
          <a:lstStyle/>
          <a:p>
            <a:r>
              <a:rPr lang="en-US" dirty="0" smtClean="0"/>
              <a:t>Activity Screen where the CSR will choose from different root causes</a:t>
            </a:r>
            <a:endParaRPr lang="en-US" dirty="0"/>
          </a:p>
        </p:txBody>
      </p:sp>
      <p:sp>
        <p:nvSpPr>
          <p:cNvPr id="4" name="TextBox 3"/>
          <p:cNvSpPr txBox="1"/>
          <p:nvPr/>
        </p:nvSpPr>
        <p:spPr>
          <a:xfrm>
            <a:off x="838200" y="838200"/>
            <a:ext cx="2362200" cy="923330"/>
          </a:xfrm>
          <a:prstGeom prst="rect">
            <a:avLst/>
          </a:prstGeom>
          <a:noFill/>
        </p:spPr>
        <p:txBody>
          <a:bodyPr wrap="square" rtlCol="0">
            <a:spAutoFit/>
          </a:bodyPr>
          <a:lstStyle/>
          <a:p>
            <a:r>
              <a:rPr lang="en-US" dirty="0" smtClean="0"/>
              <a:t>Scene XX – Safe and whiteboard with clue information</a:t>
            </a:r>
            <a:endParaRPr lang="en-US" dirty="0"/>
          </a:p>
        </p:txBody>
      </p:sp>
    </p:spTree>
    <p:extLst>
      <p:ext uri="{BB962C8B-B14F-4D97-AF65-F5344CB8AC3E}">
        <p14:creationId xmlns:p14="http://schemas.microsoft.com/office/powerpoint/2010/main" val="827027944"/>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52800" y="274638"/>
            <a:ext cx="5334000" cy="6430962"/>
          </a:xfrm>
        </p:spPr>
        <p:txBody>
          <a:bodyPr>
            <a:normAutofit/>
          </a:bodyPr>
          <a:lstStyle/>
          <a:p>
            <a:r>
              <a:rPr lang="en-US" dirty="0" smtClean="0"/>
              <a:t>Script: You’ve cracked the code!!!! We need to get the key back to the leader quick.</a:t>
            </a:r>
            <a:endParaRPr lang="en-US" dirty="0"/>
          </a:p>
        </p:txBody>
      </p:sp>
      <p:sp>
        <p:nvSpPr>
          <p:cNvPr id="4" name="TextBox 3"/>
          <p:cNvSpPr txBox="1"/>
          <p:nvPr/>
        </p:nvSpPr>
        <p:spPr>
          <a:xfrm>
            <a:off x="838200" y="838200"/>
            <a:ext cx="2362200" cy="1200329"/>
          </a:xfrm>
          <a:prstGeom prst="rect">
            <a:avLst/>
          </a:prstGeom>
          <a:noFill/>
        </p:spPr>
        <p:txBody>
          <a:bodyPr wrap="square" rtlCol="0">
            <a:spAutoFit/>
          </a:bodyPr>
          <a:lstStyle/>
          <a:p>
            <a:r>
              <a:rPr lang="en-US" dirty="0" smtClean="0"/>
              <a:t>Scene 15 – Safe opened with key inside (root cause – solution logo of some sort)</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9821" y="2362200"/>
            <a:ext cx="2540579" cy="2540579"/>
          </a:xfrm>
          <a:prstGeom prst="rect">
            <a:avLst/>
          </a:prstGeom>
        </p:spPr>
      </p:pic>
    </p:spTree>
    <p:extLst>
      <p:ext uri="{BB962C8B-B14F-4D97-AF65-F5344CB8AC3E}">
        <p14:creationId xmlns:p14="http://schemas.microsoft.com/office/powerpoint/2010/main" val="418402400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4" name="Rectangle 3"/>
          <p:cNvSpPr/>
          <p:nvPr/>
        </p:nvSpPr>
        <p:spPr>
          <a:xfrm>
            <a:off x="0" y="0"/>
            <a:ext cx="9144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38100" y="66115"/>
            <a:ext cx="8953500" cy="67056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9" name="Rectangle 8"/>
          <p:cNvSpPr/>
          <p:nvPr/>
        </p:nvSpPr>
        <p:spPr>
          <a:xfrm>
            <a:off x="457200" y="533400"/>
            <a:ext cx="5029200" cy="2247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Mission </a:t>
            </a:r>
            <a:r>
              <a:rPr lang="en-US" dirty="0"/>
              <a:t>details: </a:t>
            </a:r>
            <a:r>
              <a:rPr lang="en-US" sz="1600" dirty="0"/>
              <a:t>Our organization has identified three individuals that are </a:t>
            </a:r>
            <a:r>
              <a:rPr lang="en-US" sz="1600" dirty="0" smtClean="0"/>
              <a:t>a threat to society.  </a:t>
            </a:r>
            <a:r>
              <a:rPr lang="en-US" sz="1600" dirty="0"/>
              <a:t>(names </a:t>
            </a:r>
            <a:r>
              <a:rPr lang="en-US" sz="1600" u="sng" dirty="0"/>
              <a:t>something that references red, yellow, and blue b/c of the competition</a:t>
            </a:r>
            <a:r>
              <a:rPr lang="en-US" sz="1600" dirty="0"/>
              <a:t>. They are after the same key you are. If you find the key before they do, you will save the world from corruption. </a:t>
            </a:r>
          </a:p>
        </p:txBody>
      </p:sp>
      <p:sp>
        <p:nvSpPr>
          <p:cNvPr id="7" name="Rectangle 6"/>
          <p:cNvSpPr/>
          <p:nvPr/>
        </p:nvSpPr>
        <p:spPr>
          <a:xfrm>
            <a:off x="7848600" y="6324600"/>
            <a:ext cx="1143000" cy="38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solidFill>
                  <a:schemeClr val="bg1"/>
                </a:solidFill>
              </a:rPr>
              <a:t>Next</a:t>
            </a:r>
            <a:endParaRPr lang="en-US" dirty="0">
              <a:solidFill>
                <a:schemeClr val="bg1"/>
              </a:solidFill>
            </a:endParaRPr>
          </a:p>
        </p:txBody>
      </p:sp>
      <p:sp>
        <p:nvSpPr>
          <p:cNvPr id="8" name="Rectangle 7"/>
          <p:cNvSpPr/>
          <p:nvPr/>
        </p:nvSpPr>
        <p:spPr>
          <a:xfrm>
            <a:off x="2133600" y="6400800"/>
            <a:ext cx="45720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Enemies and Target</a:t>
            </a:r>
            <a:endParaRPr lang="en-US" dirty="0"/>
          </a:p>
        </p:txBody>
      </p:sp>
      <p:sp>
        <p:nvSpPr>
          <p:cNvPr id="11" name="Oval 10"/>
          <p:cNvSpPr/>
          <p:nvPr/>
        </p:nvSpPr>
        <p:spPr>
          <a:xfrm>
            <a:off x="5867400" y="3418915"/>
            <a:ext cx="762000" cy="457200"/>
          </a:xfrm>
          <a:prstGeom prst="ellipse">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2" name="Rounded Rectangle 11"/>
          <p:cNvSpPr/>
          <p:nvPr/>
        </p:nvSpPr>
        <p:spPr>
          <a:xfrm>
            <a:off x="5943600" y="3886200"/>
            <a:ext cx="609600" cy="1524000"/>
          </a:xfrm>
          <a:prstGeom prst="roundRect">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3" name="Oval 12"/>
          <p:cNvSpPr/>
          <p:nvPr/>
        </p:nvSpPr>
        <p:spPr>
          <a:xfrm>
            <a:off x="6781800" y="3429000"/>
            <a:ext cx="762000" cy="457200"/>
          </a:xfrm>
          <a:prstGeom prst="ellipse">
            <a:avLst/>
          </a:prstGeom>
          <a:solidFill>
            <a:srgbClr val="00B0F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ounded Rectangle 13"/>
          <p:cNvSpPr/>
          <p:nvPr/>
        </p:nvSpPr>
        <p:spPr>
          <a:xfrm>
            <a:off x="6858000" y="3886200"/>
            <a:ext cx="609600" cy="1524000"/>
          </a:xfrm>
          <a:prstGeom prst="roundRect">
            <a:avLst/>
          </a:prstGeom>
          <a:solidFill>
            <a:srgbClr val="00B0F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Oval 14"/>
          <p:cNvSpPr/>
          <p:nvPr/>
        </p:nvSpPr>
        <p:spPr>
          <a:xfrm>
            <a:off x="7772400" y="3429000"/>
            <a:ext cx="762000" cy="457200"/>
          </a:xfrm>
          <a:prstGeom prst="ellipse">
            <a:avLst/>
          </a:prstGeom>
          <a:solidFill>
            <a:srgbClr val="FFFF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ounded Rectangle 15"/>
          <p:cNvSpPr/>
          <p:nvPr/>
        </p:nvSpPr>
        <p:spPr>
          <a:xfrm>
            <a:off x="7848600" y="3886200"/>
            <a:ext cx="609600" cy="1524000"/>
          </a:xfrm>
          <a:prstGeom prst="roundRect">
            <a:avLst/>
          </a:prstGeom>
          <a:solidFill>
            <a:srgbClr val="FFFF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p:nvSpPr>
        <p:spPr>
          <a:xfrm>
            <a:off x="228600" y="533400"/>
            <a:ext cx="8534400" cy="5562600"/>
          </a:xfrm>
          <a:prstGeom prst="rect">
            <a:avLst/>
          </a:prstGeom>
          <a:solidFill>
            <a:schemeClr val="accent1">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Scene Note: This transparency box represents the background image for the scene. It would be nice to have the scene in the background of the image.</a:t>
            </a:r>
            <a:endParaRPr lang="en-US" dirty="0"/>
          </a:p>
        </p:txBody>
      </p:sp>
      <p:sp>
        <p:nvSpPr>
          <p:cNvPr id="17" name="TextBox 16"/>
          <p:cNvSpPr txBox="1"/>
          <p:nvPr/>
        </p:nvSpPr>
        <p:spPr>
          <a:xfrm>
            <a:off x="5715000" y="615077"/>
            <a:ext cx="3067050" cy="2585323"/>
          </a:xfrm>
          <a:prstGeom prst="rect">
            <a:avLst/>
          </a:prstGeom>
          <a:noFill/>
        </p:spPr>
        <p:txBody>
          <a:bodyPr wrap="square" rtlCol="0">
            <a:spAutoFit/>
          </a:bodyPr>
          <a:lstStyle/>
          <a:p>
            <a:r>
              <a:rPr lang="en-US" dirty="0" smtClean="0"/>
              <a:t>Scene NOTES: Image of the enemies will be a person with Red gear, blue gear and yellow gear. Would be nice to dress each one like the sales people uniforms for the corresponding company. Not sure if we have any legal issues if we do that.</a:t>
            </a:r>
            <a:endParaRPr lang="en-US" dirty="0"/>
          </a:p>
        </p:txBody>
      </p:sp>
      <p:sp>
        <p:nvSpPr>
          <p:cNvPr id="6" name="Rectangle 5"/>
          <p:cNvSpPr/>
          <p:nvPr/>
        </p:nvSpPr>
        <p:spPr>
          <a:xfrm>
            <a:off x="609600" y="4038600"/>
            <a:ext cx="4267200" cy="1447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Insert Key here</a:t>
            </a:r>
            <a:endParaRPr lang="en-US" dirty="0"/>
          </a:p>
        </p:txBody>
      </p:sp>
      <p:sp>
        <p:nvSpPr>
          <p:cNvPr id="10" name="Rectangle 9"/>
          <p:cNvSpPr/>
          <p:nvPr/>
        </p:nvSpPr>
        <p:spPr>
          <a:xfrm>
            <a:off x="5943600" y="5638800"/>
            <a:ext cx="2514600" cy="381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Enemies</a:t>
            </a:r>
            <a:endParaRPr lang="en-US" dirty="0"/>
          </a:p>
        </p:txBody>
      </p:sp>
      <p:sp>
        <p:nvSpPr>
          <p:cNvPr id="19" name="Rectangle 18"/>
          <p:cNvSpPr/>
          <p:nvPr/>
        </p:nvSpPr>
        <p:spPr>
          <a:xfrm>
            <a:off x="76200" y="6324600"/>
            <a:ext cx="1143000" cy="38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solidFill>
                  <a:schemeClr val="bg1"/>
                </a:solidFill>
              </a:rPr>
              <a:t>Previous</a:t>
            </a:r>
            <a:endParaRPr lang="en-US" dirty="0">
              <a:solidFill>
                <a:schemeClr val="bg1"/>
              </a:solidFill>
            </a:endParaRPr>
          </a:p>
        </p:txBody>
      </p:sp>
      <p:pic>
        <p:nvPicPr>
          <p:cNvPr id="21" name="Content Placeholder 20"/>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955655" y="4038600"/>
            <a:ext cx="2032290" cy="2032290"/>
          </a:xfrm>
        </p:spPr>
      </p:pic>
    </p:spTree>
    <p:extLst>
      <p:ext uri="{BB962C8B-B14F-4D97-AF65-F5344CB8AC3E}">
        <p14:creationId xmlns:p14="http://schemas.microsoft.com/office/powerpoint/2010/main" val="49912330"/>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a:xfrm>
            <a:off x="228600" y="1600200"/>
            <a:ext cx="8534400" cy="3962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endParaRPr lang="en-US" dirty="0"/>
          </a:p>
        </p:txBody>
      </p:sp>
      <p:sp>
        <p:nvSpPr>
          <p:cNvPr id="4" name="Rectangle 3"/>
          <p:cNvSpPr/>
          <p:nvPr/>
        </p:nvSpPr>
        <p:spPr>
          <a:xfrm>
            <a:off x="0" y="76200"/>
            <a:ext cx="9144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91807" y="166171"/>
            <a:ext cx="8953500" cy="67056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7" name="Rectangle 6"/>
          <p:cNvSpPr/>
          <p:nvPr/>
        </p:nvSpPr>
        <p:spPr>
          <a:xfrm>
            <a:off x="7848600" y="6324600"/>
            <a:ext cx="1143000" cy="38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solidFill>
                  <a:schemeClr val="bg1"/>
                </a:solidFill>
              </a:rPr>
              <a:t>Next</a:t>
            </a:r>
            <a:endParaRPr lang="en-US" dirty="0">
              <a:solidFill>
                <a:schemeClr val="bg1"/>
              </a:solidFill>
            </a:endParaRPr>
          </a:p>
        </p:txBody>
      </p:sp>
      <p:sp>
        <p:nvSpPr>
          <p:cNvPr id="8" name="Rectangle 7"/>
          <p:cNvSpPr/>
          <p:nvPr/>
        </p:nvSpPr>
        <p:spPr>
          <a:xfrm>
            <a:off x="2133600" y="6400800"/>
            <a:ext cx="45720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Opened Safe with Key Scene</a:t>
            </a:r>
            <a:endParaRPr lang="en-US" dirty="0"/>
          </a:p>
        </p:txBody>
      </p:sp>
      <p:sp>
        <p:nvSpPr>
          <p:cNvPr id="20" name="TextBox 19"/>
          <p:cNvSpPr txBox="1"/>
          <p:nvPr/>
        </p:nvSpPr>
        <p:spPr>
          <a:xfrm>
            <a:off x="2476500" y="1828800"/>
            <a:ext cx="4038600" cy="369332"/>
          </a:xfrm>
          <a:prstGeom prst="rect">
            <a:avLst/>
          </a:prstGeom>
          <a:noFill/>
        </p:spPr>
        <p:txBody>
          <a:bodyPr wrap="square" rtlCol="0">
            <a:spAutoFit/>
          </a:bodyPr>
          <a:lstStyle/>
          <a:p>
            <a:r>
              <a:rPr lang="en-US" dirty="0" smtClean="0"/>
              <a:t>Safe with open door and inside is the key</a:t>
            </a:r>
            <a:endParaRPr lang="en-US" dirty="0"/>
          </a:p>
        </p:txBody>
      </p:sp>
      <p:sp>
        <p:nvSpPr>
          <p:cNvPr id="6" name="TextBox 5"/>
          <p:cNvSpPr txBox="1"/>
          <p:nvPr/>
        </p:nvSpPr>
        <p:spPr>
          <a:xfrm>
            <a:off x="609600" y="304800"/>
            <a:ext cx="7810500" cy="369332"/>
          </a:xfrm>
          <a:prstGeom prst="rect">
            <a:avLst/>
          </a:prstGeom>
          <a:noFill/>
        </p:spPr>
        <p:txBody>
          <a:bodyPr wrap="square" rtlCol="0">
            <a:spAutoFit/>
          </a:bodyPr>
          <a:lstStyle/>
          <a:p>
            <a:r>
              <a:rPr lang="en-US" dirty="0" smtClean="0"/>
              <a:t>You’ve cracked the code!!!! We need to get the key back to the leader quick.</a:t>
            </a:r>
            <a:endParaRPr lang="en-US" dirty="0"/>
          </a:p>
        </p:txBody>
      </p:sp>
      <p:sp>
        <p:nvSpPr>
          <p:cNvPr id="11" name="Rectangle 10"/>
          <p:cNvSpPr/>
          <p:nvPr/>
        </p:nvSpPr>
        <p:spPr>
          <a:xfrm>
            <a:off x="76200" y="6324600"/>
            <a:ext cx="1143000" cy="38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solidFill>
                  <a:schemeClr val="bg1"/>
                </a:solidFill>
              </a:rPr>
              <a:t>Previous</a:t>
            </a:r>
            <a:endParaRPr lang="en-US" dirty="0">
              <a:solidFill>
                <a:schemeClr val="bg1"/>
              </a:solidFill>
            </a:endParaRPr>
          </a:p>
        </p:txBody>
      </p:sp>
      <p:pic>
        <p:nvPicPr>
          <p:cNvPr id="9" name="Content Placeholder 8"/>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124200" y="2536698"/>
            <a:ext cx="2895600" cy="3025902"/>
          </a:xfrm>
        </p:spPr>
      </p:pic>
      <p:sp>
        <p:nvSpPr>
          <p:cNvPr id="13" name="Rectangle 12"/>
          <p:cNvSpPr/>
          <p:nvPr/>
        </p:nvSpPr>
        <p:spPr>
          <a:xfrm>
            <a:off x="1524000" y="1600200"/>
            <a:ext cx="6019800" cy="4419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90639252"/>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dirty="0"/>
          </a:p>
        </p:txBody>
      </p:sp>
      <p:sp>
        <p:nvSpPr>
          <p:cNvPr id="2" name="Title 1"/>
          <p:cNvSpPr>
            <a:spLocks noGrp="1"/>
          </p:cNvSpPr>
          <p:nvPr>
            <p:ph type="title"/>
          </p:nvPr>
        </p:nvSpPr>
        <p:spPr/>
        <p:txBody>
          <a:bodyPr/>
          <a:lstStyle/>
          <a:p>
            <a:endParaRPr lang="en-US" dirty="0"/>
          </a:p>
        </p:txBody>
      </p:sp>
      <p:sp>
        <p:nvSpPr>
          <p:cNvPr id="4" name="Rectangle 3"/>
          <p:cNvSpPr/>
          <p:nvPr/>
        </p:nvSpPr>
        <p:spPr>
          <a:xfrm>
            <a:off x="0" y="0"/>
            <a:ext cx="9144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38100" y="76200"/>
            <a:ext cx="8953500" cy="67056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7" name="Rectangle 6"/>
          <p:cNvSpPr/>
          <p:nvPr/>
        </p:nvSpPr>
        <p:spPr>
          <a:xfrm>
            <a:off x="7848600" y="6324600"/>
            <a:ext cx="1143000" cy="38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solidFill>
                  <a:schemeClr val="bg1"/>
                </a:solidFill>
              </a:rPr>
              <a:t>Next</a:t>
            </a:r>
            <a:endParaRPr lang="en-US" dirty="0">
              <a:solidFill>
                <a:schemeClr val="bg1"/>
              </a:solidFill>
            </a:endParaRPr>
          </a:p>
        </p:txBody>
      </p:sp>
      <p:sp>
        <p:nvSpPr>
          <p:cNvPr id="8" name="Rectangle 7"/>
          <p:cNvSpPr/>
          <p:nvPr/>
        </p:nvSpPr>
        <p:spPr>
          <a:xfrm>
            <a:off x="1752600" y="6400800"/>
            <a:ext cx="52959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92500" lnSpcReduction="20000"/>
          </a:bodyPr>
          <a:lstStyle/>
          <a:p>
            <a:pPr algn="ctr"/>
            <a:r>
              <a:rPr lang="en-US" dirty="0" smtClean="0"/>
              <a:t>Hallway Scene – 2</a:t>
            </a:r>
            <a:r>
              <a:rPr lang="en-US" baseline="30000" dirty="0" smtClean="0"/>
              <a:t>nd</a:t>
            </a:r>
            <a:r>
              <a:rPr lang="en-US" dirty="0" smtClean="0"/>
              <a:t> Safe </a:t>
            </a:r>
            <a:endParaRPr lang="en-US" dirty="0"/>
          </a:p>
        </p:txBody>
      </p:sp>
      <p:sp>
        <p:nvSpPr>
          <p:cNvPr id="11" name="Rectangle 10"/>
          <p:cNvSpPr/>
          <p:nvPr/>
        </p:nvSpPr>
        <p:spPr>
          <a:xfrm>
            <a:off x="76200" y="6324600"/>
            <a:ext cx="1143000" cy="38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solidFill>
                  <a:schemeClr val="bg1"/>
                </a:solidFill>
              </a:rPr>
              <a:t>Previous</a:t>
            </a:r>
            <a:endParaRPr lang="en-US" dirty="0">
              <a:solidFill>
                <a:schemeClr val="bg1"/>
              </a:solidFill>
            </a:endParaRPr>
          </a:p>
        </p:txBody>
      </p:sp>
      <p:sp>
        <p:nvSpPr>
          <p:cNvPr id="14" name="Rectangle 13"/>
          <p:cNvSpPr/>
          <p:nvPr/>
        </p:nvSpPr>
        <p:spPr>
          <a:xfrm>
            <a:off x="2914650" y="924499"/>
            <a:ext cx="3200400" cy="4876800"/>
          </a:xfrm>
          <a:prstGeom prst="rect">
            <a:avLst/>
          </a:prstGeom>
          <a:solidFill>
            <a:schemeClr val="accent1">
              <a:alpha val="4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Oval 16"/>
          <p:cNvSpPr/>
          <p:nvPr/>
        </p:nvSpPr>
        <p:spPr>
          <a:xfrm>
            <a:off x="3610090" y="3429000"/>
            <a:ext cx="762000" cy="4572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ounded Rectangle 17"/>
          <p:cNvSpPr/>
          <p:nvPr/>
        </p:nvSpPr>
        <p:spPr>
          <a:xfrm>
            <a:off x="3686290" y="3886200"/>
            <a:ext cx="609600" cy="152400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6" name="TextBox 5"/>
          <p:cNvSpPr txBox="1"/>
          <p:nvPr/>
        </p:nvSpPr>
        <p:spPr>
          <a:xfrm>
            <a:off x="3200400" y="1295400"/>
            <a:ext cx="2590800" cy="646331"/>
          </a:xfrm>
          <a:prstGeom prst="rect">
            <a:avLst/>
          </a:prstGeom>
          <a:noFill/>
        </p:spPr>
        <p:txBody>
          <a:bodyPr wrap="square" rtlCol="0">
            <a:spAutoFit/>
          </a:bodyPr>
          <a:lstStyle/>
          <a:p>
            <a:r>
              <a:rPr lang="en-US" dirty="0" smtClean="0"/>
              <a:t>Hallway with doors at end</a:t>
            </a:r>
            <a:endParaRPr lang="en-US" dirty="0"/>
          </a:p>
        </p:txBody>
      </p:sp>
      <p:sp>
        <p:nvSpPr>
          <p:cNvPr id="16" name="Oval 15"/>
          <p:cNvSpPr/>
          <p:nvPr/>
        </p:nvSpPr>
        <p:spPr>
          <a:xfrm>
            <a:off x="5063145" y="3344506"/>
            <a:ext cx="762000" cy="4572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ounded Rectangle 18"/>
          <p:cNvSpPr/>
          <p:nvPr/>
        </p:nvSpPr>
        <p:spPr>
          <a:xfrm>
            <a:off x="5139345" y="3801706"/>
            <a:ext cx="609600" cy="152400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93805632"/>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52800" y="274638"/>
            <a:ext cx="5334000" cy="6430962"/>
          </a:xfrm>
        </p:spPr>
        <p:txBody>
          <a:bodyPr>
            <a:normAutofit/>
          </a:bodyPr>
          <a:lstStyle/>
          <a:p>
            <a:r>
              <a:rPr lang="en-US" dirty="0" smtClean="0"/>
              <a:t>Script: One of these doors leads to the way out. We can only pick one.</a:t>
            </a:r>
            <a:endParaRPr lang="en-US" dirty="0"/>
          </a:p>
        </p:txBody>
      </p:sp>
      <p:sp>
        <p:nvSpPr>
          <p:cNvPr id="4" name="TextBox 3"/>
          <p:cNvSpPr txBox="1"/>
          <p:nvPr/>
        </p:nvSpPr>
        <p:spPr>
          <a:xfrm>
            <a:off x="838200" y="838200"/>
            <a:ext cx="2362200" cy="923330"/>
          </a:xfrm>
          <a:prstGeom prst="rect">
            <a:avLst/>
          </a:prstGeom>
          <a:noFill/>
        </p:spPr>
        <p:txBody>
          <a:bodyPr wrap="square" rtlCol="0">
            <a:spAutoFit/>
          </a:bodyPr>
          <a:lstStyle/>
          <a:p>
            <a:r>
              <a:rPr lang="en-US" dirty="0" smtClean="0"/>
              <a:t>Scene 16 – 3 Doors with solution written on them</a:t>
            </a:r>
            <a:endParaRPr lang="en-US" dirty="0"/>
          </a:p>
        </p:txBody>
      </p:sp>
    </p:spTree>
    <p:extLst>
      <p:ext uri="{BB962C8B-B14F-4D97-AF65-F5344CB8AC3E}">
        <p14:creationId xmlns:p14="http://schemas.microsoft.com/office/powerpoint/2010/main" val="3027611602"/>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00400" y="274638"/>
            <a:ext cx="5486400" cy="6430962"/>
          </a:xfrm>
        </p:spPr>
        <p:txBody>
          <a:bodyPr>
            <a:normAutofit fontScale="90000"/>
          </a:bodyPr>
          <a:lstStyle/>
          <a:p>
            <a:r>
              <a:rPr lang="en-US" dirty="0" smtClean="0"/>
              <a:t>Instructions: You can only pick one door. The correct door is one that offers a permanent solution for the customer. If  you choose a solution that offers a temporary solution or doesn’t offer a solution, the country will be taken over.</a:t>
            </a:r>
            <a:endParaRPr lang="en-US" dirty="0"/>
          </a:p>
        </p:txBody>
      </p:sp>
      <p:sp>
        <p:nvSpPr>
          <p:cNvPr id="4" name="TextBox 3"/>
          <p:cNvSpPr txBox="1"/>
          <p:nvPr/>
        </p:nvSpPr>
        <p:spPr>
          <a:xfrm>
            <a:off x="838200" y="838200"/>
            <a:ext cx="2362200" cy="923330"/>
          </a:xfrm>
          <a:prstGeom prst="rect">
            <a:avLst/>
          </a:prstGeom>
          <a:noFill/>
        </p:spPr>
        <p:txBody>
          <a:bodyPr wrap="square" rtlCol="0">
            <a:spAutoFit/>
          </a:bodyPr>
          <a:lstStyle/>
          <a:p>
            <a:r>
              <a:rPr lang="en-US" dirty="0" smtClean="0"/>
              <a:t>Scene 17 – 3 Doors with solution written on them</a:t>
            </a:r>
            <a:endParaRPr lang="en-US" dirty="0"/>
          </a:p>
        </p:txBody>
      </p:sp>
    </p:spTree>
    <p:extLst>
      <p:ext uri="{BB962C8B-B14F-4D97-AF65-F5344CB8AC3E}">
        <p14:creationId xmlns:p14="http://schemas.microsoft.com/office/powerpoint/2010/main" val="32299798"/>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dirty="0"/>
          </a:p>
        </p:txBody>
      </p:sp>
      <p:sp>
        <p:nvSpPr>
          <p:cNvPr id="2" name="Title 1"/>
          <p:cNvSpPr>
            <a:spLocks noGrp="1"/>
          </p:cNvSpPr>
          <p:nvPr>
            <p:ph type="title"/>
          </p:nvPr>
        </p:nvSpPr>
        <p:spPr/>
        <p:txBody>
          <a:bodyPr/>
          <a:lstStyle/>
          <a:p>
            <a:endParaRPr lang="en-US" dirty="0"/>
          </a:p>
        </p:txBody>
      </p:sp>
      <p:sp>
        <p:nvSpPr>
          <p:cNvPr id="4" name="Rectangle 3"/>
          <p:cNvSpPr/>
          <p:nvPr/>
        </p:nvSpPr>
        <p:spPr>
          <a:xfrm>
            <a:off x="0" y="0"/>
            <a:ext cx="9144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38100" y="76200"/>
            <a:ext cx="8953500" cy="67056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8" name="Rectangle 7"/>
          <p:cNvSpPr/>
          <p:nvPr/>
        </p:nvSpPr>
        <p:spPr>
          <a:xfrm>
            <a:off x="2133600" y="6400800"/>
            <a:ext cx="45720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Door Scene</a:t>
            </a:r>
            <a:endParaRPr lang="en-US" dirty="0"/>
          </a:p>
        </p:txBody>
      </p:sp>
      <p:sp>
        <p:nvSpPr>
          <p:cNvPr id="19" name="Rectangle 18"/>
          <p:cNvSpPr/>
          <p:nvPr/>
        </p:nvSpPr>
        <p:spPr>
          <a:xfrm>
            <a:off x="228600" y="1828800"/>
            <a:ext cx="2667000" cy="3962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Door</a:t>
            </a:r>
          </a:p>
          <a:p>
            <a:pPr algn="ctr"/>
            <a:endParaRPr lang="en-US" dirty="0"/>
          </a:p>
          <a:p>
            <a:pPr algn="ctr"/>
            <a:r>
              <a:rPr lang="en-US" dirty="0" smtClean="0"/>
              <a:t>Solution: Send to Technical Care </a:t>
            </a:r>
            <a:endParaRPr lang="en-US" dirty="0"/>
          </a:p>
        </p:txBody>
      </p:sp>
      <p:sp>
        <p:nvSpPr>
          <p:cNvPr id="6" name="TextBox 5"/>
          <p:cNvSpPr txBox="1"/>
          <p:nvPr/>
        </p:nvSpPr>
        <p:spPr>
          <a:xfrm>
            <a:off x="609600" y="304800"/>
            <a:ext cx="7810500" cy="1477328"/>
          </a:xfrm>
          <a:prstGeom prst="rect">
            <a:avLst/>
          </a:prstGeom>
          <a:noFill/>
        </p:spPr>
        <p:txBody>
          <a:bodyPr wrap="square" rtlCol="0">
            <a:spAutoFit/>
          </a:bodyPr>
          <a:lstStyle/>
          <a:p>
            <a:r>
              <a:rPr lang="en-US" dirty="0" smtClean="0"/>
              <a:t>Instructions: You’ve reach the door to the city. You can only pick one door. The correct door is the one that will solve the customers issue long term. If you feel there are multiple solutions that will work long term, you may not fully understand the issue. You can go back to previous sections to gather more information if needed.</a:t>
            </a:r>
            <a:endParaRPr lang="en-US" dirty="0"/>
          </a:p>
        </p:txBody>
      </p:sp>
      <p:sp>
        <p:nvSpPr>
          <p:cNvPr id="11" name="Rectangle 10"/>
          <p:cNvSpPr/>
          <p:nvPr/>
        </p:nvSpPr>
        <p:spPr>
          <a:xfrm>
            <a:off x="3096858" y="1828800"/>
            <a:ext cx="2667000" cy="3962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Door</a:t>
            </a:r>
          </a:p>
          <a:p>
            <a:pPr algn="ctr"/>
            <a:endParaRPr lang="en-US" dirty="0"/>
          </a:p>
          <a:p>
            <a:pPr algn="ctr"/>
            <a:r>
              <a:rPr lang="en-US" dirty="0" smtClean="0"/>
              <a:t>Solution: Complete Service Request </a:t>
            </a:r>
            <a:endParaRPr lang="en-US" dirty="0"/>
          </a:p>
        </p:txBody>
      </p:sp>
      <p:sp>
        <p:nvSpPr>
          <p:cNvPr id="12" name="Rectangle 11"/>
          <p:cNvSpPr/>
          <p:nvPr/>
        </p:nvSpPr>
        <p:spPr>
          <a:xfrm>
            <a:off x="5943600" y="1828800"/>
            <a:ext cx="2667000" cy="3962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Door</a:t>
            </a:r>
          </a:p>
          <a:p>
            <a:pPr algn="ctr"/>
            <a:endParaRPr lang="en-US" dirty="0"/>
          </a:p>
          <a:p>
            <a:pPr algn="ctr"/>
            <a:r>
              <a:rPr lang="en-US" dirty="0" smtClean="0"/>
              <a:t>Solution: Complete Handset Exchange </a:t>
            </a:r>
            <a:endParaRPr lang="en-US" dirty="0"/>
          </a:p>
        </p:txBody>
      </p:sp>
      <p:sp>
        <p:nvSpPr>
          <p:cNvPr id="13" name="Rectangle 12"/>
          <p:cNvSpPr/>
          <p:nvPr/>
        </p:nvSpPr>
        <p:spPr>
          <a:xfrm>
            <a:off x="76200" y="6324600"/>
            <a:ext cx="1143000" cy="38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solidFill>
                  <a:schemeClr val="bg1"/>
                </a:solidFill>
              </a:rPr>
              <a:t>Previous</a:t>
            </a:r>
            <a:endParaRPr lang="en-US" dirty="0">
              <a:solidFill>
                <a:schemeClr val="bg1"/>
              </a:solidFill>
            </a:endParaRPr>
          </a:p>
        </p:txBody>
      </p:sp>
      <p:sp>
        <p:nvSpPr>
          <p:cNvPr id="14" name="Rectangle 13"/>
          <p:cNvSpPr/>
          <p:nvPr/>
        </p:nvSpPr>
        <p:spPr>
          <a:xfrm>
            <a:off x="1562100" y="5867400"/>
            <a:ext cx="1257300" cy="4572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normAutofit fontScale="85000" lnSpcReduction="20000"/>
          </a:bodyPr>
          <a:lstStyle/>
          <a:p>
            <a:pPr algn="ctr"/>
            <a:r>
              <a:rPr lang="en-US" dirty="0" smtClean="0">
                <a:solidFill>
                  <a:schemeClr val="bg1"/>
                </a:solidFill>
              </a:rPr>
              <a:t>Witness Information</a:t>
            </a:r>
            <a:endParaRPr lang="en-US" dirty="0">
              <a:solidFill>
                <a:schemeClr val="bg1"/>
              </a:solidFill>
            </a:endParaRPr>
          </a:p>
        </p:txBody>
      </p:sp>
      <p:sp>
        <p:nvSpPr>
          <p:cNvPr id="15" name="Rectangle 14"/>
          <p:cNvSpPr/>
          <p:nvPr/>
        </p:nvSpPr>
        <p:spPr>
          <a:xfrm>
            <a:off x="6019800" y="5867400"/>
            <a:ext cx="1181100" cy="4572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solidFill>
                  <a:schemeClr val="bg1"/>
                </a:solidFill>
              </a:rPr>
              <a:t>Computer Room</a:t>
            </a:r>
            <a:endParaRPr lang="en-US" dirty="0">
              <a:solidFill>
                <a:schemeClr val="bg1"/>
              </a:solidFill>
            </a:endParaRPr>
          </a:p>
        </p:txBody>
      </p:sp>
    </p:spTree>
    <p:extLst>
      <p:ext uri="{BB962C8B-B14F-4D97-AF65-F5344CB8AC3E}">
        <p14:creationId xmlns:p14="http://schemas.microsoft.com/office/powerpoint/2010/main" val="1585035107"/>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00400" y="274638"/>
            <a:ext cx="5486400" cy="6430962"/>
          </a:xfrm>
        </p:spPr>
        <p:txBody>
          <a:bodyPr>
            <a:normAutofit/>
          </a:bodyPr>
          <a:lstStyle/>
          <a:p>
            <a:r>
              <a:rPr lang="en-US" dirty="0" smtClean="0"/>
              <a:t>Script: You’ve saved us all </a:t>
            </a:r>
            <a:r>
              <a:rPr lang="en-US" u="sng" dirty="0" smtClean="0"/>
              <a:t>agent name</a:t>
            </a:r>
            <a:r>
              <a:rPr lang="en-US" dirty="0" smtClean="0"/>
              <a:t>. We couldn’t have </a:t>
            </a:r>
            <a:r>
              <a:rPr lang="en-US" smtClean="0"/>
              <a:t>done it without you.</a:t>
            </a:r>
            <a:endParaRPr lang="en-US" dirty="0"/>
          </a:p>
        </p:txBody>
      </p:sp>
      <p:sp>
        <p:nvSpPr>
          <p:cNvPr id="4" name="TextBox 3"/>
          <p:cNvSpPr txBox="1"/>
          <p:nvPr/>
        </p:nvSpPr>
        <p:spPr>
          <a:xfrm>
            <a:off x="838200" y="838200"/>
            <a:ext cx="2362200" cy="1754326"/>
          </a:xfrm>
          <a:prstGeom prst="rect">
            <a:avLst/>
          </a:prstGeom>
          <a:noFill/>
        </p:spPr>
        <p:txBody>
          <a:bodyPr wrap="square" rtlCol="0">
            <a:spAutoFit/>
          </a:bodyPr>
          <a:lstStyle/>
          <a:p>
            <a:r>
              <a:rPr lang="en-US" dirty="0" smtClean="0"/>
              <a:t>Scene 18 – Happy </a:t>
            </a:r>
            <a:r>
              <a:rPr lang="en-US" dirty="0" err="1" smtClean="0"/>
              <a:t>Tmobile</a:t>
            </a:r>
            <a:r>
              <a:rPr lang="en-US" dirty="0" smtClean="0"/>
              <a:t> land (image of people with magenta clothing and magenta themed area jumping for joy</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 y="4773706"/>
            <a:ext cx="4654359" cy="184785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 y="2592526"/>
            <a:ext cx="3175000" cy="2101850"/>
          </a:xfrm>
          <a:prstGeom prst="rect">
            <a:avLst/>
          </a:prstGeom>
        </p:spPr>
      </p:pic>
    </p:spTree>
    <p:extLst>
      <p:ext uri="{BB962C8B-B14F-4D97-AF65-F5344CB8AC3E}">
        <p14:creationId xmlns:p14="http://schemas.microsoft.com/office/powerpoint/2010/main" val="3672255212"/>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381125" y="2596356"/>
            <a:ext cx="6381750" cy="2533650"/>
          </a:xfrm>
        </p:spPr>
      </p:pic>
      <p:sp>
        <p:nvSpPr>
          <p:cNvPr id="2" name="Title 1"/>
          <p:cNvSpPr>
            <a:spLocks noGrp="1"/>
          </p:cNvSpPr>
          <p:nvPr>
            <p:ph type="title"/>
          </p:nvPr>
        </p:nvSpPr>
        <p:spPr/>
        <p:txBody>
          <a:bodyPr/>
          <a:lstStyle/>
          <a:p>
            <a:endParaRPr lang="en-US" dirty="0"/>
          </a:p>
        </p:txBody>
      </p:sp>
      <p:sp>
        <p:nvSpPr>
          <p:cNvPr id="4" name="Rectangle 3"/>
          <p:cNvSpPr/>
          <p:nvPr/>
        </p:nvSpPr>
        <p:spPr>
          <a:xfrm>
            <a:off x="0" y="0"/>
            <a:ext cx="9144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38100" y="76200"/>
            <a:ext cx="8953500" cy="67056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7" name="Rectangle 6"/>
          <p:cNvSpPr/>
          <p:nvPr/>
        </p:nvSpPr>
        <p:spPr>
          <a:xfrm>
            <a:off x="7848600" y="6019800"/>
            <a:ext cx="1143000" cy="6858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solidFill>
                  <a:schemeClr val="bg1"/>
                </a:solidFill>
              </a:rPr>
              <a:t>Coaching Screen</a:t>
            </a:r>
            <a:endParaRPr lang="en-US" dirty="0">
              <a:solidFill>
                <a:schemeClr val="bg1"/>
              </a:solidFill>
            </a:endParaRPr>
          </a:p>
        </p:txBody>
      </p:sp>
      <p:sp>
        <p:nvSpPr>
          <p:cNvPr id="8" name="Rectangle 7"/>
          <p:cNvSpPr/>
          <p:nvPr/>
        </p:nvSpPr>
        <p:spPr>
          <a:xfrm>
            <a:off x="2133600" y="6400800"/>
            <a:ext cx="45720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Magenta </a:t>
            </a:r>
            <a:r>
              <a:rPr lang="en-US" dirty="0" smtClean="0"/>
              <a:t>Scene</a:t>
            </a:r>
            <a:endParaRPr lang="en-US" dirty="0"/>
          </a:p>
        </p:txBody>
      </p:sp>
      <p:sp>
        <p:nvSpPr>
          <p:cNvPr id="19" name="Rectangle 18"/>
          <p:cNvSpPr/>
          <p:nvPr/>
        </p:nvSpPr>
        <p:spPr>
          <a:xfrm>
            <a:off x="3505200" y="1219200"/>
            <a:ext cx="990600" cy="3733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Building</a:t>
            </a:r>
            <a:endParaRPr lang="en-US" dirty="0"/>
          </a:p>
        </p:txBody>
      </p:sp>
      <p:sp>
        <p:nvSpPr>
          <p:cNvPr id="11" name="Rectangle 10"/>
          <p:cNvSpPr/>
          <p:nvPr/>
        </p:nvSpPr>
        <p:spPr>
          <a:xfrm>
            <a:off x="4724400" y="990600"/>
            <a:ext cx="1017942" cy="3962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Building</a:t>
            </a:r>
            <a:endParaRPr lang="en-US" dirty="0"/>
          </a:p>
        </p:txBody>
      </p:sp>
      <p:sp>
        <p:nvSpPr>
          <p:cNvPr id="12" name="Rectangle 11"/>
          <p:cNvSpPr/>
          <p:nvPr/>
        </p:nvSpPr>
        <p:spPr>
          <a:xfrm>
            <a:off x="5943600" y="2743200"/>
            <a:ext cx="1066800" cy="2209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Building</a:t>
            </a:r>
            <a:endParaRPr lang="en-US" dirty="0"/>
          </a:p>
        </p:txBody>
      </p:sp>
      <p:sp>
        <p:nvSpPr>
          <p:cNvPr id="14" name="Rectangle 13"/>
          <p:cNvSpPr/>
          <p:nvPr/>
        </p:nvSpPr>
        <p:spPr>
          <a:xfrm>
            <a:off x="1066800" y="762000"/>
            <a:ext cx="990600" cy="4191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Building</a:t>
            </a:r>
            <a:endParaRPr lang="en-US" dirty="0"/>
          </a:p>
        </p:txBody>
      </p:sp>
      <p:sp>
        <p:nvSpPr>
          <p:cNvPr id="15" name="Rectangle 14"/>
          <p:cNvSpPr/>
          <p:nvPr/>
        </p:nvSpPr>
        <p:spPr>
          <a:xfrm>
            <a:off x="2286000" y="1828800"/>
            <a:ext cx="990600" cy="3124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Building</a:t>
            </a:r>
            <a:endParaRPr lang="en-US" dirty="0"/>
          </a:p>
        </p:txBody>
      </p:sp>
      <p:sp>
        <p:nvSpPr>
          <p:cNvPr id="16" name="Oval 15"/>
          <p:cNvSpPr/>
          <p:nvPr/>
        </p:nvSpPr>
        <p:spPr>
          <a:xfrm>
            <a:off x="4981238" y="3390900"/>
            <a:ext cx="762000" cy="4572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ounded Rectangle 16"/>
          <p:cNvSpPr/>
          <p:nvPr/>
        </p:nvSpPr>
        <p:spPr>
          <a:xfrm>
            <a:off x="5057438" y="3848100"/>
            <a:ext cx="609600" cy="152400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 name="Rectangular Callout 9"/>
          <p:cNvSpPr/>
          <p:nvPr/>
        </p:nvSpPr>
        <p:spPr>
          <a:xfrm>
            <a:off x="5943600" y="1219200"/>
            <a:ext cx="2590800" cy="2209800"/>
          </a:xfrm>
          <a:prstGeom prst="wedgeRectCallou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smtClean="0"/>
              <a:t>Agent name</a:t>
            </a:r>
            <a:r>
              <a:rPr lang="en-US" dirty="0" smtClean="0"/>
              <a:t>, you did it. You saved the city from corruption. You are the only agency that keeps the customer in mind. Thank you!</a:t>
            </a:r>
            <a:endParaRPr lang="en-US" dirty="0"/>
          </a:p>
        </p:txBody>
      </p:sp>
    </p:spTree>
    <p:extLst>
      <p:ext uri="{BB962C8B-B14F-4D97-AF65-F5344CB8AC3E}">
        <p14:creationId xmlns:p14="http://schemas.microsoft.com/office/powerpoint/2010/main" val="44381041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B796B5D7938964383E2BA9A649B075A" ma:contentTypeVersion="0" ma:contentTypeDescription="Create a new document." ma:contentTypeScope="" ma:versionID="3cfcb8174dd4e602f4c381a1aeae8613">
  <xsd:schema xmlns:xsd="http://www.w3.org/2001/XMLSchema" xmlns:p="http://schemas.microsoft.com/office/2006/metadata/properties" targetNamespace="http://schemas.microsoft.com/office/2006/metadata/properties" ma:root="true" ma:fieldsID="84d24c2467e79a5b957f305a830827c0">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documentManagement/>
</p:properties>
</file>

<file path=customXml/itemProps1.xml><?xml version="1.0" encoding="utf-8"?>
<ds:datastoreItem xmlns:ds="http://schemas.openxmlformats.org/officeDocument/2006/customXml" ds:itemID="{41C1E319-501E-4CBA-9569-24B956BE88B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2.xml><?xml version="1.0" encoding="utf-8"?>
<ds:datastoreItem xmlns:ds="http://schemas.openxmlformats.org/officeDocument/2006/customXml" ds:itemID="{D2382ADC-1B2D-41C5-91D3-03E40F294782}">
  <ds:schemaRefs>
    <ds:schemaRef ds:uri="http://schemas.microsoft.com/sharepoint/v3/contenttype/forms"/>
  </ds:schemaRefs>
</ds:datastoreItem>
</file>

<file path=customXml/itemProps3.xml><?xml version="1.0" encoding="utf-8"?>
<ds:datastoreItem xmlns:ds="http://schemas.openxmlformats.org/officeDocument/2006/customXml" ds:itemID="{BA729923-B88D-4596-B243-6E914037B41E}">
  <ds:schemaRefs>
    <ds:schemaRef ds:uri="http://schemas.microsoft.com/office/2006/metadata/properties"/>
    <ds:schemaRef ds:uri="http://purl.org/dc/elements/1.1/"/>
    <ds:schemaRef ds:uri="http://purl.org/dc/dcmitype/"/>
    <ds:schemaRef ds:uri="http://www.w3.org/XML/1998/namespace"/>
    <ds:schemaRef ds:uri="http://schemas.microsoft.com/office/2006/documentManagement/types"/>
    <ds:schemaRef ds:uri="http://schemas.openxmlformats.org/package/2006/metadata/core-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otalTime>13047</TotalTime>
  <Words>8416</Words>
  <Application>Microsoft Office PowerPoint</Application>
  <PresentationFormat>On-screen Show (4:3)</PresentationFormat>
  <Paragraphs>981</Paragraphs>
  <Slides>96</Slides>
  <Notes>67</Notes>
  <HiddenSlides>0</HiddenSlides>
  <MMClips>0</MMClips>
  <ScaleCrop>false</ScaleCrop>
  <HeadingPairs>
    <vt:vector size="4" baseType="variant">
      <vt:variant>
        <vt:lpstr>Theme</vt:lpstr>
      </vt:variant>
      <vt:variant>
        <vt:i4>1</vt:i4>
      </vt:variant>
      <vt:variant>
        <vt:lpstr>Slide Titles</vt:lpstr>
      </vt:variant>
      <vt:variant>
        <vt:i4>96</vt:i4>
      </vt:variant>
    </vt:vector>
  </HeadingPairs>
  <TitlesOfParts>
    <vt:vector size="97" baseType="lpstr">
      <vt:lpstr>Office Theme</vt:lpstr>
      <vt:lpstr>Script: (Agent name) we have a serious problem. The evil villains are working to crack the code for world domination. Your mission is to crack the code before they do. Are you ready? </vt:lpstr>
      <vt:lpstr>PowerPoint Presentation</vt:lpstr>
      <vt:lpstr>PowerPoint Presentation</vt:lpstr>
      <vt:lpstr>PowerPoint Presentation</vt:lpstr>
      <vt:lpstr>PowerPoint Presentation</vt:lpstr>
      <vt:lpstr>Script: Now that you’ve selected a character, let’s select an agent name.</vt:lpstr>
      <vt:lpstr>PowerPoint Presentation</vt:lpstr>
      <vt:lpstr>Script: Our organization has identified three individuals that are responsible for taking advantage of the community. These individuals are a huge threat to society.  (names something that references red, yellow, and blue b/c of the competition. They are after the same key you are. If you find the key before they do, you will save the world from corruption. </vt:lpstr>
      <vt:lpstr>PowerPoint Presentation</vt:lpstr>
      <vt:lpstr>Script: Here is a map of the area. There are several clues that can be found along the way. Make sure you check out each clue before moving on as each clue will provide more information to help you crack the code. </vt:lpstr>
      <vt:lpstr>PowerPoint Presentation</vt:lpstr>
      <vt:lpstr>Script: Hurry they are taking over the city. If you can’t stop them they will take over the world. </vt:lpstr>
      <vt:lpstr>Alternate Script: AHHH! (yelling) They are coming. Please agent name you have to help. If you don’t crack the code before they do, everyone will pay.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Script: Agent name quick this way. We found someone that witnessed the enemy corrupting our customers. </vt:lpstr>
      <vt:lpstr>PowerPoint Presentation</vt:lpstr>
      <vt:lpstr>Script: We must get all the information from him as fast as we can. He has information you will need later to help crack the code. </vt:lpstr>
      <vt:lpstr>PowerPoint Presentation</vt:lpstr>
      <vt:lpstr>Instructions: Question can be broken down into three categories like the FIX. Situation, location, duration. Each category can provide different information. Choose the questions that will get you the most information. </vt:lpstr>
      <vt:lpstr>PowerPoint Presentation</vt:lpstr>
      <vt:lpstr>Instructions: Once you have enough information, click next to continue on. </vt:lpstr>
      <vt:lpstr>PowerPoint Presentation</vt:lpstr>
      <vt:lpstr>PowerPoint Presentation</vt:lpstr>
      <vt:lpstr>PowerPoint Presentation</vt:lpstr>
      <vt:lpstr>PowerPoint Presentation</vt:lpstr>
      <vt:lpstr>Script: Quick this door is open. Let’s take a look in this room and see what we can find. Looks like we have clues.  HINT: It looks like there is some information we can gather from the computer. Let’s check it out.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Script: We need to decide if we are going to return to ask more questions or make your way to the safe. </vt:lpstr>
      <vt:lpstr>PowerPoint Presentation</vt:lpstr>
      <vt:lpstr>PowerPoint Presentation</vt:lpstr>
      <vt:lpstr>Script: Here’s the safe. We’re running out of time. We need to organize our thoughts. The customer is having a problem with problem here. What are some of the potential problems based on the description? </vt:lpstr>
      <vt:lpstr>PowerPoint Presentation</vt:lpstr>
      <vt:lpstr>Script: What’s causing the root cause of the problem that’s causing him to insert problem</vt:lpstr>
      <vt:lpstr>Activity Screen where the CSR will choose from different root causes</vt:lpstr>
      <vt:lpstr>Script: You’ve cracked the code!!!! We need to get the key back to the leader quick.</vt:lpstr>
      <vt:lpstr>PowerPoint Presentation</vt:lpstr>
      <vt:lpstr>PowerPoint Presentation</vt:lpstr>
      <vt:lpstr>Script: One of these doors leads to the way out. We can only pick one.</vt:lpstr>
      <vt:lpstr>Instructions: You can only pick one door. The correct door is one that offers a permanent solution for the customer. If  you choose a solution that offers a temporary solution or doesn’t offer a solution, the country will be taken over.</vt:lpstr>
      <vt:lpstr>PowerPoint Presentation</vt:lpstr>
      <vt:lpstr>Script: You’ve saved us all agent name. We couldn’t have done it without you.</vt:lpstr>
      <vt:lpstr>PowerPoint Presentation</vt:lpstr>
    </vt:vector>
  </TitlesOfParts>
  <Company>T-Mobile USA</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Crack the Code!</dc:title>
  <dc:creator>Bream, Timothy</dc:creator>
  <cp:lastModifiedBy>Bream, Timothy</cp:lastModifiedBy>
  <cp:revision>124</cp:revision>
  <dcterms:created xsi:type="dcterms:W3CDTF">2014-07-21T20:26:22Z</dcterms:created>
  <dcterms:modified xsi:type="dcterms:W3CDTF">2014-08-15T14:19:29Z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0x010100CB796B5D7938964383E2BA9A649B075A</vt:lpwstr>
  </property>
</Properties>
</file>